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E92413-1614-4487-9B59-AA9EFC33BF9A}">
  <a:tblStyle styleId="{78E92413-1614-4487-9B59-AA9EFC33BF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0F89FE-BBA3-46E4-BDFD-253BD14507F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6.xml"/><Relationship Id="rId44" Type="http://schemas.openxmlformats.org/officeDocument/2006/relationships/font" Target="fonts/Raleway-boldItalic.fntdata"/><Relationship Id="rId21" Type="http://schemas.openxmlformats.org/officeDocument/2006/relationships/slide" Target="slides/slide15.xml"/><Relationship Id="rId43" Type="http://schemas.openxmlformats.org/officeDocument/2006/relationships/font" Target="fonts/Raleway-italic.fntdata"/><Relationship Id="rId24" Type="http://schemas.openxmlformats.org/officeDocument/2006/relationships/slide" Target="slides/slide18.xml"/><Relationship Id="rId46" Type="http://schemas.openxmlformats.org/officeDocument/2006/relationships/font" Target="fonts/Lato-bold.fntdata"/><Relationship Id="rId23" Type="http://schemas.openxmlformats.org/officeDocument/2006/relationships/slide" Target="slides/slide17.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ato-boldItalic.fntdata"/><Relationship Id="rId25" Type="http://schemas.openxmlformats.org/officeDocument/2006/relationships/slide" Target="slides/slide19.xml"/><Relationship Id="rId47"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I’m Connor Dickey and we’re all senior electrical engineering students presenting our project on a 915 MHz Transceiver System for Digital Communication called DAEmod-915. This stands for Distrubuted Amatuer EFR32 module for 915 MHz.</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0f010ed0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0f010ed0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Block Diagram</a:t>
            </a:r>
            <a:r>
              <a:rPr lang="en"/>
              <a:t> details the connection between </a:t>
            </a:r>
            <a:r>
              <a:rPr lang="en">
                <a:solidFill>
                  <a:schemeClr val="dk1"/>
                </a:solidFill>
              </a:rPr>
              <a:t>all the major modules that make up the DAEMod-915 Platform.  Our central module is the ESP-32 microcontroller allows a variety of modules to connect using industry standard protocols, such as SPI, I</a:t>
            </a:r>
            <a:r>
              <a:rPr baseline="30000" lang="en">
                <a:solidFill>
                  <a:schemeClr val="dk1"/>
                </a:solidFill>
              </a:rPr>
              <a:t>2</a:t>
            </a:r>
            <a:r>
              <a:rPr lang="en">
                <a:solidFill>
                  <a:schemeClr val="dk1"/>
                </a:solidFill>
              </a:rPr>
              <a:t>C, and UART. Our RF IC is the Silicon Labs EFR32 which is on the FG23 DevKit.  </a:t>
            </a:r>
            <a:r>
              <a:rPr lang="en">
                <a:solidFill>
                  <a:schemeClr val="dk1"/>
                </a:solidFill>
              </a:rPr>
              <a:t>This dev kit does the transmitting between to other DAEMod-915 devices.  </a:t>
            </a:r>
            <a:r>
              <a:rPr lang="en">
                <a:solidFill>
                  <a:schemeClr val="dk1"/>
                </a:solidFill>
              </a:rPr>
              <a:t>On the bottom side, there is space for a 6V LiFePO4 battery pack to allow for portable/remote use cases.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51c3536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51c3536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we chose</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50d97e0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50d97e0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we chose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50e9ae07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50e9ae07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prototype software layout is pictured here. Effectively, we have two separate systems with the same hardware running FreeRTOS. On the transmitter side, the ESP32 takes input from a variety of interfaces to decide what and when to send. The ESP board via UART sends/receives AT commands/responses through UART on the EFR32. The EFR would send the RF over the air and the same process happens in reverse.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0f010ed0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0f010ed0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here is the potential for many kinds of modules that can extend the usability of the DAEmod platform.</a:t>
            </a:r>
            <a:endParaRPr/>
          </a:p>
          <a:p>
            <a:pPr indent="0" lvl="0" marL="0" rtl="0" algn="l">
              <a:spcBef>
                <a:spcPts val="0"/>
              </a:spcBef>
              <a:spcAft>
                <a:spcPts val="0"/>
              </a:spcAft>
              <a:buNone/>
            </a:pPr>
            <a:r>
              <a:rPr lang="en"/>
              <a:t>We purchased popular modules to test with including OLED Display, GPS, Camera, LED, Buttons, and Environment Sensors.</a:t>
            </a:r>
            <a:endParaRPr/>
          </a:p>
          <a:p>
            <a:pPr indent="0" lvl="0" marL="0" rtl="0" algn="l">
              <a:spcBef>
                <a:spcPts val="0"/>
              </a:spcBef>
              <a:spcAft>
                <a:spcPts val="0"/>
              </a:spcAft>
              <a:buNone/>
            </a:pPr>
            <a:r>
              <a:rPr lang="en">
                <a:solidFill>
                  <a:schemeClr val="dk1"/>
                </a:solidFill>
              </a:rPr>
              <a:t>With the choice of I/O Protocols, </a:t>
            </a:r>
            <a:r>
              <a:rPr lang="en"/>
              <a:t>development with other sensors or interfaces like Doppler Radar or Relays is possible.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a49c579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a49c579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Potential applications of an open 915MHz transceiver for large data transmissions, </a:t>
            </a:r>
            <a:r>
              <a:rPr lang="en">
                <a:solidFill>
                  <a:schemeClr val="dk1"/>
                </a:solidFill>
              </a:rPr>
              <a:t>like a remote trail cam,</a:t>
            </a:r>
            <a:r>
              <a:rPr lang="en">
                <a:solidFill>
                  <a:schemeClr val="dk1"/>
                </a:solidFill>
              </a:rPr>
              <a:t> one-way transmissions, like a modernized pager system where email like messages can be broadcast. This could be the other way around for sensors that do not need to receive commands and instead </a:t>
            </a:r>
            <a:r>
              <a:rPr lang="en">
                <a:solidFill>
                  <a:schemeClr val="dk1"/>
                </a:solidFill>
              </a:rPr>
              <a:t>regularly</a:t>
            </a:r>
            <a:r>
              <a:rPr lang="en">
                <a:solidFill>
                  <a:schemeClr val="dk1"/>
                </a:solidFill>
              </a:rPr>
              <a:t> beacon information.</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are also </a:t>
            </a:r>
            <a:r>
              <a:rPr lang="en">
                <a:solidFill>
                  <a:schemeClr val="dk1"/>
                </a:solidFill>
              </a:rPr>
              <a:t>inspired</a:t>
            </a:r>
            <a:r>
              <a:rPr lang="en">
                <a:solidFill>
                  <a:schemeClr val="dk1"/>
                </a:solidFill>
              </a:rPr>
              <a:t> to make this for use in </a:t>
            </a:r>
            <a:r>
              <a:rPr lang="en">
                <a:solidFill>
                  <a:schemeClr val="dk1"/>
                </a:solidFill>
              </a:rPr>
              <a:t>amateur radio, w</a:t>
            </a:r>
            <a:r>
              <a:rPr lang="en">
                <a:solidFill>
                  <a:schemeClr val="dk1"/>
                </a:solidFill>
              </a:rPr>
              <a:t>e are expecting this to taken into the amateur radio community so they can make use of the </a:t>
            </a:r>
            <a:r>
              <a:rPr lang="en">
                <a:solidFill>
                  <a:schemeClr val="dk1"/>
                </a:solidFill>
              </a:rPr>
              <a:t>underutilized</a:t>
            </a:r>
            <a:r>
              <a:rPr lang="en">
                <a:solidFill>
                  <a:schemeClr val="dk1"/>
                </a:solidFill>
              </a:rPr>
              <a:t> 33 cm amateur band. With a license, one can easily make use of increased power </a:t>
            </a:r>
            <a:r>
              <a:rPr lang="en">
                <a:solidFill>
                  <a:schemeClr val="dk1"/>
                </a:solidFill>
              </a:rPr>
              <a:t>limits</a:t>
            </a:r>
            <a:r>
              <a:rPr lang="en">
                <a:solidFill>
                  <a:schemeClr val="dk1"/>
                </a:solidFill>
              </a:rPr>
              <a:t> that would turn this into a high power, custom digital transceiver for any kind of project.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53691663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53691663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51c3535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51c3535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1c3535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1c3535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51c3535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51c3535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Delays and hardware changes pushed testing and design into April.</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Added Phase 4++ and Pushed Phase Five till after graduation.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Supply chain limitation</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Parts delays meant supplies did not arrive till after we left for winter break.</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Parts out of stock or inflated pricing.</a:t>
            </a:r>
            <a:endParaRPr sz="1300">
              <a:solidFill>
                <a:srgbClr val="595959"/>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38b91297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38b91297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Project Outline</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4e9665a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4e9665a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Maxim discontinued the MAX7037-Eval kit</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Future discontinuation and end of life for the MAX 7037 expect to be announced soon.</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Because of this a switch was necessitated to a new RF chip platform.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a:p>
            <a:pPr indent="0" lvl="0" marL="0" rtl="0" algn="l">
              <a:spcBef>
                <a:spcPts val="0"/>
              </a:spcBef>
              <a:spcAft>
                <a:spcPts val="0"/>
              </a:spcAft>
              <a:buNone/>
            </a:pPr>
            <a:r>
              <a:rPr lang="en"/>
              <a:t>SI</a:t>
            </a:r>
            <a:endParaRPr/>
          </a:p>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Silicon Labs EFR32 series of chips was selected as a replacement for the MAX7037.</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EFR32FG23A010F256GM40</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Provided more support for RF encoding schemes, and is a new to the market.</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Improved power efficiency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4e1ddee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4e1ddee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of materials, the parts we will be using to develop our prototype and get started with the design, programming, testing under our starting budget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1cdb34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1cdb34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4e1ddee3f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4e1ddee3f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bae10a1b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bae10a1b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Talk about how are you going to test, what is expected</a:t>
            </a:r>
            <a:endParaRPr sz="1400"/>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1cdb34f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1cdb34f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testing for DAEmod happens in different batches for each part of the project. For EFR Hardware, we test for power draw in different power profiles, we also test for the power envelope of signal, signal to noise ratio, and the spurious emissions from transmit. For the ESP we test for the power draw and compatibility with the different speeds the EFR can read data. The functionality testing for the whole projects will have software stability testing and modular hardware and add software testing.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RF Lab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Network Analyzer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Spectrum Analyzer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Oscilloscope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Logic Analyzer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1cdb34f7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1cdb34f7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PCB Designer / CAD</a:t>
            </a:r>
            <a:endParaRPr/>
          </a:p>
          <a:p>
            <a:pPr indent="0" lvl="0" marL="0" rtl="0" algn="l">
              <a:spcBef>
                <a:spcPts val="0"/>
              </a:spcBef>
              <a:spcAft>
                <a:spcPts val="0"/>
              </a:spcAft>
              <a:buClr>
                <a:schemeClr val="dk1"/>
              </a:buClr>
              <a:buSzPts val="1100"/>
              <a:buFont typeface="Arial"/>
              <a:buNone/>
            </a:pPr>
            <a:r>
              <a:rPr lang="en"/>
              <a:t>-Keysight PathWave ADS</a:t>
            </a:r>
            <a:endParaRPr/>
          </a:p>
          <a:p>
            <a:pPr indent="0" lvl="0" marL="0" rtl="0" algn="l">
              <a:spcBef>
                <a:spcPts val="0"/>
              </a:spcBef>
              <a:spcAft>
                <a:spcPts val="0"/>
              </a:spcAft>
              <a:buClr>
                <a:schemeClr val="dk1"/>
              </a:buClr>
              <a:buSzPts val="1100"/>
              <a:buFont typeface="Arial"/>
              <a:buNone/>
            </a:pPr>
            <a:r>
              <a:rPr lang="en"/>
              <a:t>-Altium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prototype PCB design is at the beginning stages while we wait for parts from the first round grant from the ARDC. The prototype PCB will include mounting locations for the OLED screen, battery connector, GPIO pins, dev kit FG23, and ESP32 headers. This PCB is a interconnect and tinker board for the project. With room for intergraded modules and future hardware that will be designed for specific products and use cases.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e1ddee3f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4e1ddee3f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0f010ed0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0f010ed0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Lato"/>
                <a:ea typeface="Lato"/>
                <a:cs typeface="Lato"/>
                <a:sym typeface="Lato"/>
              </a:rPr>
              <a:t>The funding for the First bom was provided by the ECE department.</a:t>
            </a:r>
            <a:endParaRPr sz="1300">
              <a:solidFill>
                <a:srgbClr val="595959"/>
              </a:solidFill>
              <a:latin typeface="Lato"/>
              <a:ea typeface="Lato"/>
              <a:cs typeface="Lato"/>
              <a:sym typeface="Lato"/>
            </a:endParaRPr>
          </a:p>
          <a:p>
            <a:pPr indent="0" lvl="0" marL="0" rtl="0" algn="l">
              <a:spcBef>
                <a:spcPts val="0"/>
              </a:spcBef>
              <a:spcAft>
                <a:spcPts val="0"/>
              </a:spcAft>
              <a:buNone/>
            </a:pPr>
            <a:r>
              <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The second bom shown was funded by the Amateur radio digital communications </a:t>
            </a:r>
            <a:r>
              <a:rPr lang="en" sz="1300">
                <a:solidFill>
                  <a:srgbClr val="595959"/>
                </a:solidFill>
                <a:latin typeface="Lato"/>
                <a:ea typeface="Lato"/>
                <a:cs typeface="Lato"/>
                <a:sym typeface="Lato"/>
              </a:rPr>
              <a:t>foundation (ARDC). This funding is intended to continue R&amp;D and allow for prototype boards to be producers. </a:t>
            </a:r>
            <a:endParaRPr sz="1300">
              <a:solidFill>
                <a:srgbClr val="595959"/>
              </a:solidFill>
              <a:latin typeface="Lato"/>
              <a:ea typeface="Lato"/>
              <a:cs typeface="Lato"/>
              <a:sym typeface="Lato"/>
            </a:endParaRPr>
          </a:p>
          <a:p>
            <a:pPr indent="0" lvl="0" marL="0" rtl="0" algn="l">
              <a:spcBef>
                <a:spcPts val="0"/>
              </a:spcBef>
              <a:spcAft>
                <a:spcPts val="0"/>
              </a:spcAft>
              <a:buNone/>
            </a:pPr>
            <a:r>
              <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Additional there is intended to be a third round of funding requested from the ARDC foundation to provide for a production run of development kits to be seeded to the community..</a:t>
            </a:r>
            <a:endParaRPr sz="1300">
              <a:solidFill>
                <a:srgbClr val="595959"/>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bae10a1b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bae10a1b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allows for Endless Applications.</a:t>
            </a:r>
            <a:endParaRPr/>
          </a:p>
          <a:p>
            <a:pPr indent="0" lvl="0" marL="0" rtl="0" algn="l">
              <a:spcBef>
                <a:spcPts val="0"/>
              </a:spcBef>
              <a:spcAft>
                <a:spcPts val="0"/>
              </a:spcAft>
              <a:buNone/>
            </a:pPr>
            <a:r>
              <a:rPr lang="en"/>
              <a:t>The Majority of our advances will be driven by community engagement.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our current ARDC grant we are funded to do 2 prototype pcb runs, once those runs are completed we will be submitting a follow up grant request for the production run. These funds will also be used to create the DAEmod development kits which will be seeded to open source contributors to develop on hardware and for amateur radio operators to test the product in the field.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4e1ddee3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4e1ddee3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With that, I will  layout the background and scope of the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51c3535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51c3535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github page is the location in which all the documentation for our own project lives, though the github we will be able to coordinate open source contributors and host the required resources to build and use the DAEmod boards.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Future development will continue with a few key areas, those being the pcb development, github and software development, and future funding. For the continued PCB development we will be creating the final prototype from the revisions and prototypes we will be producing. Once created, that PCB design will be used for the  final small production run. </a:t>
            </a:r>
            <a:endParaRPr/>
          </a:p>
          <a:p>
            <a:pPr indent="0" lvl="0" marL="0" rtl="0" algn="l">
              <a:spcBef>
                <a:spcPts val="0"/>
              </a:spcBef>
              <a:spcAft>
                <a:spcPts val="0"/>
              </a:spcAft>
              <a:buNone/>
            </a:pPr>
            <a:r>
              <a:rPr lang="en"/>
              <a:t>Open Source allows for Endless Applications.</a:t>
            </a:r>
            <a:endParaRPr/>
          </a:p>
          <a:p>
            <a:pPr indent="0" lvl="0" marL="0" rtl="0" algn="l">
              <a:spcBef>
                <a:spcPts val="0"/>
              </a:spcBef>
              <a:spcAft>
                <a:spcPts val="0"/>
              </a:spcAft>
              <a:buNone/>
            </a:pPr>
            <a:r>
              <a:rPr lang="en"/>
              <a:t>The Majority of our advances will be driven by community engagement.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4e1ddee3f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4e1ddee3f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Philip</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bae10a1b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bae10a1b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was to design DAEMOD with the OS-OH philosophy in mind.  </a:t>
            </a:r>
            <a:endParaRPr/>
          </a:p>
          <a:p>
            <a:pPr indent="0" lvl="0" marL="0" rtl="0" algn="l">
              <a:spcBef>
                <a:spcPts val="0"/>
              </a:spcBef>
              <a:spcAft>
                <a:spcPts val="0"/>
              </a:spcAft>
              <a:buNone/>
            </a:pPr>
            <a:r>
              <a:rPr b="1" lang="en"/>
              <a:t>We </a:t>
            </a:r>
            <a:r>
              <a:rPr b="1" lang="en"/>
              <a:t>differentiated</a:t>
            </a:r>
            <a:r>
              <a:rPr b="1" lang="en"/>
              <a:t> </a:t>
            </a:r>
            <a:r>
              <a:rPr b="1" lang="en"/>
              <a:t>ourselves</a:t>
            </a:r>
            <a:r>
              <a:rPr b="1" lang="en"/>
              <a:t> from LORA by making our platform for higher duty cycle applications, and using inexpensive hardware to make development cost low. By this we Provide plenty of opportunities for educational development and learning experiences in digital communications.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With that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392da68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392da68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Developing a 915MHz open-source and open-hardware system for digital radio experimentation in the underutilized 915 MHz ISM band allocation. The main features of the project include a configurable duty cycle and support for multiple FSK/ASK modes. As a result, it is configurable to specific use cases like a remote trail camera or a modernized pager system. We chose low-cost and ubiquitous hardware (ESP32, I2C sensors, EFR32FG23, ...)  to build a sustainable platform and showcase the potential use cases of a finalized product. Overall, our design focuses on extensible and easy communication where traditional infrastructure is not suitable.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bae10a1b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bae10a1b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0f010ed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0f010ed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Project came about due to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Our goal is to…..</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We planned to </a:t>
            </a:r>
            <a:r>
              <a:rPr lang="en">
                <a:solidFill>
                  <a:schemeClr val="dk1"/>
                </a:solidFill>
              </a:rPr>
              <a:t>accomplish</a:t>
            </a:r>
            <a:r>
              <a:rPr lang="en">
                <a:solidFill>
                  <a:schemeClr val="dk1"/>
                </a:solidFill>
              </a:rPr>
              <a:t> that though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0f010ed0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0f010ed0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US, the 915MHz band is one of the Industrial, Scientific, and Medical bands that covers a frequency range of 902–928 MHz. </a:t>
            </a:r>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DAEMod-915 has one major competitor on the band, LoRa. While LoRa is a proprietary standard needing a costly license to design and implement, DAEMod-915 will be open to the public to use, develop, and implement to their given needs. DAEMod-915 also is intended for higher duty-cycle applications such as images compared to LoRa.</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table, we compare our goal product against LoRa.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e1ddee3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e1ddee3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0f010ed0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0f010ed0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 c to 125c</a:t>
            </a:r>
            <a:endParaRPr/>
          </a:p>
          <a:p>
            <a:pPr indent="0" lvl="0" marL="0" rtl="0" algn="l">
              <a:spcBef>
                <a:spcPts val="0"/>
              </a:spcBef>
              <a:spcAft>
                <a:spcPts val="0"/>
              </a:spcAft>
              <a:buNone/>
            </a:pPr>
            <a:r>
              <a:rPr lang="en"/>
              <a:t>this frequency range strikes a good balance between cost, range, and available spectrum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0f010ed0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0f010ed0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-40,105</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369166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369166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33.jpg"/><Relationship Id="rId11" Type="http://schemas.openxmlformats.org/officeDocument/2006/relationships/image" Target="../media/image7.png"/><Relationship Id="rId10"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espressif.com/sites/default/files/documentation/esp32_datasheet_en.pdf" TargetMode="External"/><Relationship Id="rId4" Type="http://schemas.openxmlformats.org/officeDocument/2006/relationships/hyperlink" Target="https://docs.espressif.com/projects/esp-idf/en/latest/esp32/" TargetMode="External"/><Relationship Id="rId10" Type="http://schemas.openxmlformats.org/officeDocument/2006/relationships/hyperlink" Target="https://www.ampr.org/apply/" TargetMode="External"/><Relationship Id="rId9" Type="http://schemas.openxmlformats.org/officeDocument/2006/relationships/hyperlink" Target="https://docs.platformio.org/en/latest/what-is-platformio.html" TargetMode="External"/><Relationship Id="rId5" Type="http://schemas.openxmlformats.org/officeDocument/2006/relationships/hyperlink" Target="https://datasheets.maximintegrated.com/en/ds/MAX7037.pdf" TargetMode="External"/><Relationship Id="rId6" Type="http://schemas.openxmlformats.org/officeDocument/2006/relationships/hyperlink" Target="https://lora-alliance.org/resource_hub/lorawan-104-specification-package/" TargetMode="External"/><Relationship Id="rId7" Type="http://schemas.openxmlformats.org/officeDocument/2006/relationships/hyperlink" Target="https://www.silabs.com/wireless/proprietary/efr32fg23-sub-ghz-wireless-soc" TargetMode="External"/><Relationship Id="rId8" Type="http://schemas.openxmlformats.org/officeDocument/2006/relationships/hyperlink" Target="https://github.com/SiliconLabs/application_examp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322450"/>
            <a:ext cx="76881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DAEmod-915 Transceiver</a:t>
            </a:r>
            <a:endParaRPr>
              <a:latin typeface="Arial"/>
              <a:ea typeface="Arial"/>
              <a:cs typeface="Arial"/>
              <a:sym typeface="Arial"/>
            </a:endParaRPr>
          </a:p>
        </p:txBody>
      </p:sp>
      <p:sp>
        <p:nvSpPr>
          <p:cNvPr id="87" name="Google Shape;87;p13"/>
          <p:cNvSpPr txBox="1"/>
          <p:nvPr>
            <p:ph idx="1" type="subTitle"/>
          </p:nvPr>
        </p:nvSpPr>
        <p:spPr>
          <a:xfrm>
            <a:off x="729450" y="3163950"/>
            <a:ext cx="7688100" cy="80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5"/>
              <a:buFont typeface="Arial"/>
              <a:buNone/>
            </a:pPr>
            <a:r>
              <a:rPr lang="en" sz="1280"/>
              <a:t>Team: </a:t>
            </a:r>
            <a:r>
              <a:rPr b="1" lang="en" sz="1280"/>
              <a:t>Peter Handler, Philip Pierce, and Connor Dickey</a:t>
            </a:r>
            <a:endParaRPr b="1" sz="1280"/>
          </a:p>
          <a:p>
            <a:pPr indent="0" lvl="0" marL="0" rtl="0" algn="l">
              <a:lnSpc>
                <a:spcPct val="115000"/>
              </a:lnSpc>
              <a:spcBef>
                <a:spcPts val="0"/>
              </a:spcBef>
              <a:spcAft>
                <a:spcPts val="0"/>
              </a:spcAft>
              <a:buClr>
                <a:schemeClr val="dk1"/>
              </a:buClr>
              <a:buSzPts val="605"/>
              <a:buFont typeface="Arial"/>
              <a:buNone/>
            </a:pPr>
            <a:r>
              <a:rPr lang="en" sz="1280"/>
              <a:t>Advisors:  Dr. Aleksander Malinowski and Dr. Prasad Shastry</a:t>
            </a:r>
            <a:endParaRPr sz="1280"/>
          </a:p>
          <a:p>
            <a:pPr indent="0" lvl="0" marL="0" rtl="0" algn="l">
              <a:lnSpc>
                <a:spcPct val="115000"/>
              </a:lnSpc>
              <a:spcBef>
                <a:spcPts val="0"/>
              </a:spcBef>
              <a:spcAft>
                <a:spcPts val="0"/>
              </a:spcAft>
              <a:buSzPts val="605"/>
              <a:buNone/>
            </a:pPr>
            <a:r>
              <a:rPr lang="en" sz="1280"/>
              <a:t>Department of Electrical and Computer Engineering, Bradley University</a:t>
            </a:r>
            <a:endParaRPr sz="1280"/>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3"/>
          <p:cNvSpPr txBox="1"/>
          <p:nvPr>
            <p:ph type="ctrTitle"/>
          </p:nvPr>
        </p:nvSpPr>
        <p:spPr>
          <a:xfrm>
            <a:off x="729450" y="2311850"/>
            <a:ext cx="7688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latin typeface="Arial"/>
                <a:ea typeface="Arial"/>
                <a:cs typeface="Arial"/>
                <a:sym typeface="Arial"/>
              </a:rPr>
              <a:t>Distributed Amateur EFR32FG23 module </a:t>
            </a:r>
            <a:r>
              <a:rPr i="1" lang="en" sz="1900">
                <a:latin typeface="Arial"/>
                <a:ea typeface="Arial"/>
                <a:cs typeface="Arial"/>
                <a:sym typeface="Arial"/>
              </a:rPr>
              <a:t>for </a:t>
            </a:r>
            <a:r>
              <a:rPr lang="en" sz="1900">
                <a:latin typeface="Arial"/>
                <a:ea typeface="Arial"/>
                <a:cs typeface="Arial"/>
                <a:sym typeface="Arial"/>
              </a:rPr>
              <a:t>915MHz</a:t>
            </a:r>
            <a:endParaRPr sz="19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2"/>
          <p:cNvPicPr preferRelativeResize="0"/>
          <p:nvPr/>
        </p:nvPicPr>
        <p:blipFill rotWithShape="1">
          <a:blip r:embed="rId3">
            <a:alphaModFix/>
          </a:blip>
          <a:srcRect b="0" l="0" r="0" t="0"/>
          <a:stretch/>
        </p:blipFill>
        <p:spPr>
          <a:xfrm>
            <a:off x="281037" y="312250"/>
            <a:ext cx="8581926" cy="466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Transceiver</a:t>
            </a:r>
            <a:r>
              <a:rPr lang="en"/>
              <a:t> module (Dev Kit FG23-DK2600A)</a:t>
            </a:r>
            <a:endParaRPr/>
          </a:p>
          <a:p>
            <a:pPr indent="0" lvl="0" marL="0" rtl="0" algn="l">
              <a:spcBef>
                <a:spcPts val="0"/>
              </a:spcBef>
              <a:spcAft>
                <a:spcPts val="0"/>
              </a:spcAft>
              <a:buNone/>
            </a:pPr>
            <a:r>
              <a:t/>
            </a:r>
            <a:endParaRPr/>
          </a:p>
        </p:txBody>
      </p:sp>
      <p:sp>
        <p:nvSpPr>
          <p:cNvPr id="166" name="Google Shape;166;p23"/>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Silicon Labs IC in dev kit will be used for the final custom PCB implementation EFR32FG23A010f256GM48</a:t>
            </a:r>
            <a:endParaRPr/>
          </a:p>
          <a:p>
            <a:pPr indent="-311150" lvl="0" marL="457200" rtl="0" algn="l">
              <a:spcBef>
                <a:spcPts val="0"/>
              </a:spcBef>
              <a:spcAft>
                <a:spcPts val="0"/>
              </a:spcAft>
              <a:buSzPts val="1300"/>
              <a:buChar char="●"/>
            </a:pPr>
            <a:r>
              <a:rPr lang="en"/>
              <a:t>Low cost, new, and readily available at $40</a:t>
            </a:r>
            <a:endParaRPr/>
          </a:p>
          <a:p>
            <a:pPr indent="-311150" lvl="0" marL="457200" rtl="0" algn="l">
              <a:spcBef>
                <a:spcPts val="0"/>
              </a:spcBef>
              <a:spcAft>
                <a:spcPts val="0"/>
              </a:spcAft>
              <a:buSzPts val="1300"/>
              <a:buChar char="●"/>
            </a:pPr>
            <a:r>
              <a:rPr lang="en"/>
              <a:t>Development environment in Simplicity Studio with detailed API documentation</a:t>
            </a:r>
            <a:endParaRPr/>
          </a:p>
          <a:p>
            <a:pPr indent="-311150" lvl="0" marL="457200" rtl="0" algn="l">
              <a:spcBef>
                <a:spcPts val="0"/>
              </a:spcBef>
              <a:spcAft>
                <a:spcPts val="0"/>
              </a:spcAft>
              <a:buSzPts val="1300"/>
              <a:buChar char="●"/>
            </a:pPr>
            <a:r>
              <a:rPr lang="en"/>
              <a:t>Selectable modulation schemes including: FSK, ASK, GFSK, AFSK, GMSK, OOK, OQPSK-DSSS</a:t>
            </a:r>
            <a:endParaRPr/>
          </a:p>
        </p:txBody>
      </p:sp>
      <p:sp>
        <p:nvSpPr>
          <p:cNvPr id="167" name="Google Shape;167;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3"/>
          <p:cNvPicPr preferRelativeResize="0"/>
          <p:nvPr/>
        </p:nvPicPr>
        <p:blipFill rotWithShape="1">
          <a:blip r:embed="rId3">
            <a:alphaModFix/>
          </a:blip>
          <a:srcRect b="29216" l="20537" r="26117" t="6893"/>
          <a:stretch/>
        </p:blipFill>
        <p:spPr>
          <a:xfrm>
            <a:off x="5103975" y="2053350"/>
            <a:ext cx="3432320" cy="231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ESP32</a:t>
            </a:r>
            <a:r>
              <a:rPr lang="en"/>
              <a:t> </a:t>
            </a:r>
            <a:r>
              <a:rPr lang="en"/>
              <a:t>module</a:t>
            </a:r>
            <a:endParaRPr/>
          </a:p>
        </p:txBody>
      </p:sp>
      <p:sp>
        <p:nvSpPr>
          <p:cNvPr id="174" name="Google Shape;174;p24"/>
          <p:cNvSpPr txBox="1"/>
          <p:nvPr>
            <p:ph idx="1" type="body"/>
          </p:nvPr>
        </p:nvSpPr>
        <p:spPr>
          <a:xfrm>
            <a:off x="729300" y="2108350"/>
            <a:ext cx="3972600" cy="223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Listen on local WiFi server with options to send and print received data.</a:t>
            </a:r>
            <a:endParaRPr/>
          </a:p>
          <a:p>
            <a:pPr indent="-311150" lvl="0" marL="457200" rtl="0" algn="l">
              <a:spcBef>
                <a:spcPts val="0"/>
              </a:spcBef>
              <a:spcAft>
                <a:spcPts val="0"/>
              </a:spcAft>
              <a:buSzPts val="1300"/>
              <a:buChar char="●"/>
            </a:pPr>
            <a:r>
              <a:rPr lang="en"/>
              <a:t>Xtensa dual-core 32-bit LX6 microprocessor, up to 240 MHz, 4MB SPI Flash</a:t>
            </a:r>
            <a:endParaRPr/>
          </a:p>
          <a:p>
            <a:pPr indent="-311150" lvl="0" marL="457200" rtl="0" algn="l">
              <a:spcBef>
                <a:spcPts val="0"/>
              </a:spcBef>
              <a:spcAft>
                <a:spcPts val="0"/>
              </a:spcAft>
              <a:buSzPts val="1300"/>
              <a:buChar char="●"/>
            </a:pPr>
            <a:r>
              <a:rPr lang="en"/>
              <a:t>Development environment in </a:t>
            </a:r>
            <a:r>
              <a:rPr lang="en"/>
              <a:t>VSCode using </a:t>
            </a:r>
            <a:r>
              <a:rPr lang="en"/>
              <a:t>PlatformIO and Espressif 32.</a:t>
            </a:r>
            <a:endParaRPr/>
          </a:p>
          <a:p>
            <a:pPr indent="-311150" lvl="0" marL="457200" rtl="0" algn="l">
              <a:spcBef>
                <a:spcPts val="0"/>
              </a:spcBef>
              <a:spcAft>
                <a:spcPts val="0"/>
              </a:spcAft>
              <a:buSzPts val="1300"/>
              <a:buChar char="●"/>
            </a:pPr>
            <a:r>
              <a:rPr lang="en"/>
              <a:t>ESP-PROG for live debugging.</a:t>
            </a:r>
            <a:endParaRPr/>
          </a:p>
          <a:p>
            <a:pPr indent="-311150" lvl="0" marL="457200" rtl="0" algn="l">
              <a:spcBef>
                <a:spcPts val="0"/>
              </a:spcBef>
              <a:spcAft>
                <a:spcPts val="0"/>
              </a:spcAft>
              <a:buSzPts val="1300"/>
              <a:buChar char="●"/>
            </a:pPr>
            <a:r>
              <a:rPr lang="en"/>
              <a:t>Creating</a:t>
            </a:r>
            <a:r>
              <a:rPr lang="en"/>
              <a:t> set of control signals over UART using a form of the ESP AT Command Set.</a:t>
            </a:r>
            <a:endParaRPr/>
          </a:p>
        </p:txBody>
      </p:sp>
      <p:sp>
        <p:nvSpPr>
          <p:cNvPr id="175" name="Google Shape;175;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4"/>
          <p:cNvPicPr preferRelativeResize="0"/>
          <p:nvPr/>
        </p:nvPicPr>
        <p:blipFill>
          <a:blip r:embed="rId3">
            <a:alphaModFix/>
          </a:blip>
          <a:stretch>
            <a:fillRect/>
          </a:stretch>
        </p:blipFill>
        <p:spPr>
          <a:xfrm>
            <a:off x="4854300" y="2006250"/>
            <a:ext cx="3707893" cy="25912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Design</a:t>
            </a:r>
            <a:endParaRPr/>
          </a:p>
        </p:txBody>
      </p:sp>
      <p:sp>
        <p:nvSpPr>
          <p:cNvPr id="182" name="Google Shape;182;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5"/>
          <p:cNvPicPr preferRelativeResize="0"/>
          <p:nvPr/>
        </p:nvPicPr>
        <p:blipFill>
          <a:blip r:embed="rId3">
            <a:alphaModFix/>
          </a:blip>
          <a:stretch>
            <a:fillRect/>
          </a:stretch>
        </p:blipFill>
        <p:spPr>
          <a:xfrm>
            <a:off x="0" y="1923053"/>
            <a:ext cx="9144003" cy="24958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a:t>
            </a:r>
            <a:r>
              <a:rPr lang="en"/>
              <a:t> Modular Accessory</a:t>
            </a:r>
            <a:endParaRPr/>
          </a:p>
        </p:txBody>
      </p:sp>
      <p:pic>
        <p:nvPicPr>
          <p:cNvPr id="189" name="Google Shape;189;p26"/>
          <p:cNvPicPr preferRelativeResize="0"/>
          <p:nvPr/>
        </p:nvPicPr>
        <p:blipFill>
          <a:blip r:embed="rId3">
            <a:alphaModFix/>
          </a:blip>
          <a:stretch>
            <a:fillRect/>
          </a:stretch>
        </p:blipFill>
        <p:spPr>
          <a:xfrm>
            <a:off x="564226" y="2206900"/>
            <a:ext cx="986676" cy="1294875"/>
          </a:xfrm>
          <a:prstGeom prst="rect">
            <a:avLst/>
          </a:prstGeom>
          <a:noFill/>
          <a:ln>
            <a:noFill/>
          </a:ln>
        </p:spPr>
      </p:pic>
      <p:pic>
        <p:nvPicPr>
          <p:cNvPr id="190" name="Google Shape;190;p26"/>
          <p:cNvPicPr preferRelativeResize="0"/>
          <p:nvPr/>
        </p:nvPicPr>
        <p:blipFill>
          <a:blip r:embed="rId4">
            <a:alphaModFix/>
          </a:blip>
          <a:stretch>
            <a:fillRect/>
          </a:stretch>
        </p:blipFill>
        <p:spPr>
          <a:xfrm>
            <a:off x="325500" y="3689051"/>
            <a:ext cx="1457329" cy="971552"/>
          </a:xfrm>
          <a:prstGeom prst="rect">
            <a:avLst/>
          </a:prstGeom>
          <a:noFill/>
          <a:ln>
            <a:noFill/>
          </a:ln>
        </p:spPr>
      </p:pic>
      <p:pic>
        <p:nvPicPr>
          <p:cNvPr id="191" name="Google Shape;191;p26"/>
          <p:cNvPicPr preferRelativeResize="0"/>
          <p:nvPr/>
        </p:nvPicPr>
        <p:blipFill>
          <a:blip r:embed="rId5">
            <a:alphaModFix/>
          </a:blip>
          <a:stretch>
            <a:fillRect/>
          </a:stretch>
        </p:blipFill>
        <p:spPr>
          <a:xfrm>
            <a:off x="2174076" y="3590001"/>
            <a:ext cx="1324875" cy="1169639"/>
          </a:xfrm>
          <a:prstGeom prst="rect">
            <a:avLst/>
          </a:prstGeom>
          <a:noFill/>
          <a:ln>
            <a:noFill/>
          </a:ln>
        </p:spPr>
      </p:pic>
      <p:pic>
        <p:nvPicPr>
          <p:cNvPr id="192" name="Google Shape;192;p26"/>
          <p:cNvPicPr preferRelativeResize="0"/>
          <p:nvPr/>
        </p:nvPicPr>
        <p:blipFill>
          <a:blip r:embed="rId6">
            <a:alphaModFix/>
          </a:blip>
          <a:stretch>
            <a:fillRect/>
          </a:stretch>
        </p:blipFill>
        <p:spPr>
          <a:xfrm>
            <a:off x="3814000" y="3601850"/>
            <a:ext cx="1324875" cy="1324875"/>
          </a:xfrm>
          <a:prstGeom prst="rect">
            <a:avLst/>
          </a:prstGeom>
          <a:noFill/>
          <a:ln>
            <a:noFill/>
          </a:ln>
        </p:spPr>
      </p:pic>
      <p:pic>
        <p:nvPicPr>
          <p:cNvPr id="193" name="Google Shape;193;p26"/>
          <p:cNvPicPr preferRelativeResize="0"/>
          <p:nvPr/>
        </p:nvPicPr>
        <p:blipFill>
          <a:blip r:embed="rId7">
            <a:alphaModFix/>
          </a:blip>
          <a:stretch>
            <a:fillRect/>
          </a:stretch>
        </p:blipFill>
        <p:spPr>
          <a:xfrm>
            <a:off x="5519884" y="3768425"/>
            <a:ext cx="1620193" cy="971550"/>
          </a:xfrm>
          <a:prstGeom prst="rect">
            <a:avLst/>
          </a:prstGeom>
          <a:noFill/>
          <a:ln>
            <a:noFill/>
          </a:ln>
        </p:spPr>
      </p:pic>
      <p:pic>
        <p:nvPicPr>
          <p:cNvPr id="194" name="Google Shape;194;p26"/>
          <p:cNvPicPr preferRelativeResize="0"/>
          <p:nvPr/>
        </p:nvPicPr>
        <p:blipFill rotWithShape="1">
          <a:blip r:embed="rId8">
            <a:alphaModFix/>
          </a:blip>
          <a:srcRect b="16481" l="23912" r="24485" t="14265"/>
          <a:stretch/>
        </p:blipFill>
        <p:spPr>
          <a:xfrm>
            <a:off x="2178813" y="1963295"/>
            <a:ext cx="1620200" cy="1629692"/>
          </a:xfrm>
          <a:prstGeom prst="rect">
            <a:avLst/>
          </a:prstGeom>
          <a:noFill/>
          <a:ln>
            <a:noFill/>
          </a:ln>
        </p:spPr>
      </p:pic>
      <p:pic>
        <p:nvPicPr>
          <p:cNvPr id="195" name="Google Shape;195;p26"/>
          <p:cNvPicPr preferRelativeResize="0"/>
          <p:nvPr/>
        </p:nvPicPr>
        <p:blipFill>
          <a:blip r:embed="rId9">
            <a:alphaModFix/>
          </a:blip>
          <a:stretch>
            <a:fillRect/>
          </a:stretch>
        </p:blipFill>
        <p:spPr>
          <a:xfrm>
            <a:off x="7170050" y="2958826"/>
            <a:ext cx="1766538" cy="1324874"/>
          </a:xfrm>
          <a:prstGeom prst="rect">
            <a:avLst/>
          </a:prstGeom>
          <a:noFill/>
          <a:ln>
            <a:noFill/>
          </a:ln>
        </p:spPr>
      </p:pic>
      <p:pic>
        <p:nvPicPr>
          <p:cNvPr id="196" name="Google Shape;196;p26"/>
          <p:cNvPicPr preferRelativeResize="0"/>
          <p:nvPr/>
        </p:nvPicPr>
        <p:blipFill rotWithShape="1">
          <a:blip r:embed="rId10">
            <a:alphaModFix/>
          </a:blip>
          <a:srcRect b="7376" l="12694" r="13630" t="5011"/>
          <a:stretch/>
        </p:blipFill>
        <p:spPr>
          <a:xfrm>
            <a:off x="4350750" y="1926974"/>
            <a:ext cx="1982670" cy="1768337"/>
          </a:xfrm>
          <a:prstGeom prst="rect">
            <a:avLst/>
          </a:prstGeom>
          <a:noFill/>
          <a:ln>
            <a:noFill/>
          </a:ln>
        </p:spPr>
      </p:pic>
      <p:pic>
        <p:nvPicPr>
          <p:cNvPr id="197" name="Google Shape;197;p26"/>
          <p:cNvPicPr preferRelativeResize="0"/>
          <p:nvPr/>
        </p:nvPicPr>
        <p:blipFill>
          <a:blip r:embed="rId11">
            <a:alphaModFix/>
          </a:blip>
          <a:stretch>
            <a:fillRect/>
          </a:stretch>
        </p:blipFill>
        <p:spPr>
          <a:xfrm>
            <a:off x="6656550" y="1962601"/>
            <a:ext cx="1183299" cy="887468"/>
          </a:xfrm>
          <a:prstGeom prst="rect">
            <a:avLst/>
          </a:prstGeom>
          <a:noFill/>
          <a:ln>
            <a:noFill/>
          </a:ln>
        </p:spPr>
      </p:pic>
      <p:sp>
        <p:nvSpPr>
          <p:cNvPr id="198" name="Google Shape;19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7"/>
          <p:cNvPicPr preferRelativeResize="0"/>
          <p:nvPr/>
        </p:nvPicPr>
        <p:blipFill>
          <a:blip r:embed="rId3">
            <a:alphaModFix/>
          </a:blip>
          <a:stretch>
            <a:fillRect/>
          </a:stretch>
        </p:blipFill>
        <p:spPr>
          <a:xfrm>
            <a:off x="5666926" y="642950"/>
            <a:ext cx="1825525" cy="1477775"/>
          </a:xfrm>
          <a:prstGeom prst="rect">
            <a:avLst/>
          </a:prstGeom>
          <a:noFill/>
          <a:ln>
            <a:noFill/>
          </a:ln>
        </p:spPr>
      </p:pic>
      <p:pic>
        <p:nvPicPr>
          <p:cNvPr id="204" name="Google Shape;204;p27"/>
          <p:cNvPicPr preferRelativeResize="0"/>
          <p:nvPr/>
        </p:nvPicPr>
        <p:blipFill>
          <a:blip r:embed="rId4">
            <a:alphaModFix/>
          </a:blip>
          <a:stretch>
            <a:fillRect/>
          </a:stretch>
        </p:blipFill>
        <p:spPr>
          <a:xfrm>
            <a:off x="451650" y="1469963"/>
            <a:ext cx="3015250" cy="1696075"/>
          </a:xfrm>
          <a:prstGeom prst="rect">
            <a:avLst/>
          </a:prstGeom>
          <a:noFill/>
          <a:ln>
            <a:noFill/>
          </a:ln>
        </p:spPr>
      </p:pic>
      <p:pic>
        <p:nvPicPr>
          <p:cNvPr id="205" name="Google Shape;205;p27"/>
          <p:cNvPicPr preferRelativeResize="0"/>
          <p:nvPr/>
        </p:nvPicPr>
        <p:blipFill rotWithShape="1">
          <a:blip r:embed="rId5">
            <a:alphaModFix/>
          </a:blip>
          <a:srcRect b="109" l="0" r="0" t="99"/>
          <a:stretch/>
        </p:blipFill>
        <p:spPr>
          <a:xfrm>
            <a:off x="3748075" y="2120725"/>
            <a:ext cx="5152426" cy="2892226"/>
          </a:xfrm>
          <a:prstGeom prst="rect">
            <a:avLst/>
          </a:prstGeom>
          <a:noFill/>
          <a:ln>
            <a:noFill/>
          </a:ln>
        </p:spPr>
      </p:pic>
      <p:sp>
        <p:nvSpPr>
          <p:cNvPr id="206" name="Google Shape;206;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7"/>
          <p:cNvPicPr preferRelativeResize="0"/>
          <p:nvPr/>
        </p:nvPicPr>
        <p:blipFill>
          <a:blip r:embed="rId6">
            <a:alphaModFix/>
          </a:blip>
          <a:stretch>
            <a:fillRect/>
          </a:stretch>
        </p:blipFill>
        <p:spPr>
          <a:xfrm>
            <a:off x="240550" y="3357950"/>
            <a:ext cx="3629450" cy="1655002"/>
          </a:xfrm>
          <a:prstGeom prst="rect">
            <a:avLst/>
          </a:prstGeom>
          <a:noFill/>
          <a:ln>
            <a:noFill/>
          </a:ln>
        </p:spPr>
      </p:pic>
      <p:sp>
        <p:nvSpPr>
          <p:cNvPr id="208" name="Google Shape;208;p27"/>
          <p:cNvSpPr txBox="1"/>
          <p:nvPr>
            <p:ph type="title"/>
          </p:nvPr>
        </p:nvSpPr>
        <p:spPr>
          <a:xfrm>
            <a:off x="727650" y="74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Applications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Timeline</a:t>
            </a:r>
            <a:endParaRPr sz="3000"/>
          </a:p>
        </p:txBody>
      </p:sp>
      <p:sp>
        <p:nvSpPr>
          <p:cNvPr id="214" name="Google Shape;214;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15" name="Google Shape;215;p2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6" name="Google Shape;216;p2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9"/>
          <p:cNvSpPr txBox="1"/>
          <p:nvPr>
            <p:ph type="title"/>
          </p:nvPr>
        </p:nvSpPr>
        <p:spPr>
          <a:xfrm>
            <a:off x="727650" y="566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Fall Semester </a:t>
            </a:r>
            <a:r>
              <a:rPr lang="en"/>
              <a:t>Schedule</a:t>
            </a:r>
            <a:endParaRPr/>
          </a:p>
        </p:txBody>
      </p:sp>
      <p:pic>
        <p:nvPicPr>
          <p:cNvPr id="223" name="Google Shape;223;p29"/>
          <p:cNvPicPr preferRelativeResize="0"/>
          <p:nvPr/>
        </p:nvPicPr>
        <p:blipFill>
          <a:blip r:embed="rId3">
            <a:alphaModFix/>
          </a:blip>
          <a:stretch>
            <a:fillRect/>
          </a:stretch>
        </p:blipFill>
        <p:spPr>
          <a:xfrm>
            <a:off x="677400" y="1324949"/>
            <a:ext cx="8170776" cy="298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0"/>
          <p:cNvPicPr preferRelativeResize="0"/>
          <p:nvPr/>
        </p:nvPicPr>
        <p:blipFill>
          <a:blip r:embed="rId3">
            <a:alphaModFix/>
          </a:blip>
          <a:stretch>
            <a:fillRect/>
          </a:stretch>
        </p:blipFill>
        <p:spPr>
          <a:xfrm>
            <a:off x="727650" y="632625"/>
            <a:ext cx="7304500" cy="4282400"/>
          </a:xfrm>
          <a:prstGeom prst="rect">
            <a:avLst/>
          </a:prstGeom>
          <a:noFill/>
          <a:ln>
            <a:noFill/>
          </a:ln>
        </p:spPr>
      </p:pic>
      <p:sp>
        <p:nvSpPr>
          <p:cNvPr id="230" name="Google Shape;230;p30"/>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a:t>
            </a:r>
            <a:r>
              <a:rPr lang="en"/>
              <a:t>Spring </a:t>
            </a:r>
            <a:r>
              <a:rPr lang="en"/>
              <a:t>Semester </a:t>
            </a:r>
            <a:r>
              <a:rPr lang="en"/>
              <a:t>Schedule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Updated Schedule</a:t>
            </a:r>
            <a:endParaRPr/>
          </a:p>
          <a:p>
            <a:pPr indent="0" lvl="0" marL="0" rtl="0" algn="l">
              <a:spcBef>
                <a:spcPts val="0"/>
              </a:spcBef>
              <a:spcAft>
                <a:spcPts val="0"/>
              </a:spcAft>
              <a:buNone/>
            </a:pPr>
            <a:r>
              <a:t/>
            </a:r>
            <a:endParaRPr/>
          </a:p>
        </p:txBody>
      </p:sp>
      <p:sp>
        <p:nvSpPr>
          <p:cNvPr id="236" name="Google Shape;236;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1"/>
          <p:cNvPicPr preferRelativeResize="0"/>
          <p:nvPr/>
        </p:nvPicPr>
        <p:blipFill rotWithShape="1">
          <a:blip r:embed="rId3">
            <a:alphaModFix/>
          </a:blip>
          <a:srcRect b="0" l="40209" r="0" t="32966"/>
          <a:stretch/>
        </p:blipFill>
        <p:spPr>
          <a:xfrm>
            <a:off x="3566550" y="1279300"/>
            <a:ext cx="5518449" cy="2584901"/>
          </a:xfrm>
          <a:prstGeom prst="rect">
            <a:avLst/>
          </a:prstGeom>
          <a:noFill/>
          <a:ln>
            <a:noFill/>
          </a:ln>
        </p:spPr>
      </p:pic>
      <p:pic>
        <p:nvPicPr>
          <p:cNvPr id="238" name="Google Shape;238;p31"/>
          <p:cNvPicPr preferRelativeResize="0"/>
          <p:nvPr/>
        </p:nvPicPr>
        <p:blipFill>
          <a:blip r:embed="rId4">
            <a:alphaModFix/>
          </a:blip>
          <a:stretch>
            <a:fillRect/>
          </a:stretch>
        </p:blipFill>
        <p:spPr>
          <a:xfrm>
            <a:off x="1800" y="535200"/>
            <a:ext cx="9144002" cy="4574900"/>
          </a:xfrm>
          <a:prstGeom prst="rect">
            <a:avLst/>
          </a:prstGeom>
          <a:noFill/>
          <a:ln>
            <a:noFill/>
          </a:ln>
        </p:spPr>
      </p:pic>
      <p:sp>
        <p:nvSpPr>
          <p:cNvPr id="239" name="Google Shape;239;p3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a:t>
            </a:r>
            <a:r>
              <a:rPr lang="en"/>
              <a:t>Spring Semester Schedule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a:t>
            </a:r>
            <a:r>
              <a:rPr lang="en"/>
              <a:t> Outline</a:t>
            </a:r>
            <a:endParaRPr/>
          </a:p>
        </p:txBody>
      </p:sp>
      <p:sp>
        <p:nvSpPr>
          <p:cNvPr id="95" name="Google Shape;95;p14"/>
          <p:cNvSpPr txBox="1"/>
          <p:nvPr>
            <p:ph idx="1" type="body"/>
          </p:nvPr>
        </p:nvSpPr>
        <p:spPr>
          <a:xfrm>
            <a:off x="673450" y="1754800"/>
            <a:ext cx="7688700" cy="2158800"/>
          </a:xfrm>
          <a:prstGeom prst="rect">
            <a:avLst/>
          </a:prstGeom>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Overview</a:t>
            </a:r>
            <a:endParaRPr sz="1900"/>
          </a:p>
          <a:p>
            <a:pPr indent="-349250" lvl="0" marL="457200" rtl="0" algn="l">
              <a:spcBef>
                <a:spcPts val="0"/>
              </a:spcBef>
              <a:spcAft>
                <a:spcPts val="0"/>
              </a:spcAft>
              <a:buSzPts val="1900"/>
              <a:buChar char="●"/>
            </a:pPr>
            <a:r>
              <a:rPr lang="en" sz="1900"/>
              <a:t>Goals</a:t>
            </a:r>
            <a:endParaRPr sz="1900"/>
          </a:p>
          <a:p>
            <a:pPr indent="-349250" lvl="0" marL="457200" rtl="0" algn="l">
              <a:spcBef>
                <a:spcPts val="0"/>
              </a:spcBef>
              <a:spcAft>
                <a:spcPts val="0"/>
              </a:spcAft>
              <a:buSzPts val="1900"/>
              <a:buChar char="●"/>
            </a:pPr>
            <a:r>
              <a:rPr lang="en" sz="1900"/>
              <a:t>Specifications</a:t>
            </a:r>
            <a:endParaRPr sz="1900"/>
          </a:p>
          <a:p>
            <a:pPr indent="-349250" lvl="0" marL="457200" rtl="0" algn="l">
              <a:spcBef>
                <a:spcPts val="0"/>
              </a:spcBef>
              <a:spcAft>
                <a:spcPts val="0"/>
              </a:spcAft>
              <a:buSzPts val="1900"/>
              <a:buChar char="●"/>
            </a:pPr>
            <a:r>
              <a:rPr lang="en" sz="1900"/>
              <a:t>Progression</a:t>
            </a:r>
            <a:endParaRPr sz="1900"/>
          </a:p>
          <a:p>
            <a:pPr indent="-349250" lvl="0" marL="457200" rtl="0" algn="l">
              <a:spcBef>
                <a:spcPts val="0"/>
              </a:spcBef>
              <a:spcAft>
                <a:spcPts val="0"/>
              </a:spcAft>
              <a:buSzPts val="1900"/>
              <a:buChar char="●"/>
            </a:pPr>
            <a:r>
              <a:rPr lang="en" sz="1900"/>
              <a:t>Funding</a:t>
            </a:r>
            <a:endParaRPr sz="1900"/>
          </a:p>
          <a:p>
            <a:pPr indent="-349250" lvl="0" marL="457200" rtl="0" algn="l">
              <a:spcBef>
                <a:spcPts val="0"/>
              </a:spcBef>
              <a:spcAft>
                <a:spcPts val="0"/>
              </a:spcAft>
              <a:buSzPts val="1900"/>
              <a:buChar char="●"/>
            </a:pPr>
            <a:r>
              <a:rPr lang="en" sz="1900"/>
              <a:t>Future Work</a:t>
            </a:r>
            <a:endParaRPr sz="1900"/>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a:t>
            </a:r>
            <a:r>
              <a:rPr lang="en"/>
              <a:t>Discontinuation</a:t>
            </a:r>
            <a:r>
              <a:rPr lang="en"/>
              <a:t> </a:t>
            </a:r>
            <a:endParaRPr/>
          </a:p>
        </p:txBody>
      </p:sp>
      <p:sp>
        <p:nvSpPr>
          <p:cNvPr id="245" name="Google Shape;245;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32"/>
          <p:cNvPicPr preferRelativeResize="0"/>
          <p:nvPr/>
        </p:nvPicPr>
        <p:blipFill rotWithShape="1">
          <a:blip r:embed="rId3">
            <a:alphaModFix/>
          </a:blip>
          <a:srcRect b="0" l="0" r="1816" t="0"/>
          <a:stretch/>
        </p:blipFill>
        <p:spPr>
          <a:xfrm>
            <a:off x="873625" y="2037850"/>
            <a:ext cx="3422249" cy="2343151"/>
          </a:xfrm>
          <a:prstGeom prst="rect">
            <a:avLst/>
          </a:prstGeom>
          <a:noFill/>
          <a:ln>
            <a:noFill/>
          </a:ln>
        </p:spPr>
      </p:pic>
      <p:pic>
        <p:nvPicPr>
          <p:cNvPr id="247" name="Google Shape;247;p32"/>
          <p:cNvPicPr preferRelativeResize="0"/>
          <p:nvPr/>
        </p:nvPicPr>
        <p:blipFill>
          <a:blip r:embed="rId4">
            <a:alphaModFix/>
          </a:blip>
          <a:stretch>
            <a:fillRect/>
          </a:stretch>
        </p:blipFill>
        <p:spPr>
          <a:xfrm>
            <a:off x="4819613" y="1994887"/>
            <a:ext cx="3422250" cy="24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13150" y="665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t>
            </a:r>
            <a:r>
              <a:rPr lang="en"/>
              <a:t>B.O.M.</a:t>
            </a:r>
            <a:endParaRPr/>
          </a:p>
          <a:p>
            <a:pPr indent="0" lvl="0" marL="0" rtl="0" algn="l">
              <a:spcBef>
                <a:spcPts val="0"/>
              </a:spcBef>
              <a:spcAft>
                <a:spcPts val="0"/>
              </a:spcAft>
              <a:buNone/>
            </a:pPr>
            <a:r>
              <a:t/>
            </a:r>
            <a:endParaRPr/>
          </a:p>
        </p:txBody>
      </p:sp>
      <p:sp>
        <p:nvSpPr>
          <p:cNvPr id="253" name="Google Shape;253;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4" name="Google Shape;254;p33"/>
          <p:cNvGraphicFramePr/>
          <p:nvPr/>
        </p:nvGraphicFramePr>
        <p:xfrm>
          <a:off x="121175" y="1278150"/>
          <a:ext cx="3000000" cy="3000000"/>
        </p:xfrm>
        <a:graphic>
          <a:graphicData uri="http://schemas.openxmlformats.org/drawingml/2006/table">
            <a:tbl>
              <a:tblPr>
                <a:noFill/>
                <a:tableStyleId>{DD0F89FE-BBA3-46E4-BDFD-253BD14507FB}</a:tableStyleId>
              </a:tblPr>
              <a:tblGrid>
                <a:gridCol w="514350"/>
                <a:gridCol w="533400"/>
                <a:gridCol w="1996675"/>
                <a:gridCol w="3404000"/>
                <a:gridCol w="638175"/>
                <a:gridCol w="476250"/>
              </a:tblGrid>
              <a:tr h="200025">
                <a:tc>
                  <a:txBody>
                    <a:bodyPr/>
                    <a:lstStyle/>
                    <a:p>
                      <a:pPr indent="0" lvl="0" marL="0" rtl="0" algn="ctr">
                        <a:lnSpc>
                          <a:spcPct val="115000"/>
                        </a:lnSpc>
                        <a:spcBef>
                          <a:spcPts val="0"/>
                        </a:spcBef>
                        <a:spcAft>
                          <a:spcPts val="0"/>
                        </a:spcAft>
                        <a:buNone/>
                      </a:pPr>
                      <a:r>
                        <a:rPr b="1" lang="en" sz="600">
                          <a:solidFill>
                            <a:srgbClr val="FFFFFF"/>
                          </a:solidFill>
                        </a:rPr>
                        <a:t>QTY</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c>
                  <a:txBody>
                    <a:bodyPr/>
                    <a:lstStyle/>
                    <a:p>
                      <a:pPr indent="0" lvl="0" marL="0" rtl="0" algn="ctr">
                        <a:lnSpc>
                          <a:spcPct val="115000"/>
                        </a:lnSpc>
                        <a:spcBef>
                          <a:spcPts val="0"/>
                        </a:spcBef>
                        <a:spcAft>
                          <a:spcPts val="0"/>
                        </a:spcAft>
                        <a:buNone/>
                      </a:pPr>
                      <a:r>
                        <a:rPr b="1" lang="en" sz="600">
                          <a:solidFill>
                            <a:srgbClr val="FFFFFF"/>
                          </a:solidFill>
                        </a:rPr>
                        <a:t>Vendor</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c>
                  <a:txBody>
                    <a:bodyPr/>
                    <a:lstStyle/>
                    <a:p>
                      <a:pPr indent="0" lvl="0" marL="0" rtl="0" algn="ctr">
                        <a:lnSpc>
                          <a:spcPct val="115000"/>
                        </a:lnSpc>
                        <a:spcBef>
                          <a:spcPts val="0"/>
                        </a:spcBef>
                        <a:spcAft>
                          <a:spcPts val="0"/>
                        </a:spcAft>
                        <a:buNone/>
                      </a:pPr>
                      <a:r>
                        <a:rPr b="1" lang="en" sz="600">
                          <a:solidFill>
                            <a:srgbClr val="FFFFFF"/>
                          </a:solidFill>
                        </a:rPr>
                        <a:t>Vendor Part</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c>
                  <a:txBody>
                    <a:bodyPr/>
                    <a:lstStyle/>
                    <a:p>
                      <a:pPr indent="0" lvl="0" marL="0" rtl="0" algn="ctr">
                        <a:lnSpc>
                          <a:spcPct val="115000"/>
                        </a:lnSpc>
                        <a:spcBef>
                          <a:spcPts val="0"/>
                        </a:spcBef>
                        <a:spcAft>
                          <a:spcPts val="0"/>
                        </a:spcAft>
                        <a:buNone/>
                      </a:pPr>
                      <a:r>
                        <a:rPr b="1" lang="en" sz="600">
                          <a:solidFill>
                            <a:srgbClr val="FFFFFF"/>
                          </a:solidFill>
                        </a:rPr>
                        <a:t>ITEM DESCRIPTION</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c>
                  <a:txBody>
                    <a:bodyPr/>
                    <a:lstStyle/>
                    <a:p>
                      <a:pPr indent="0" lvl="0" marL="0" rtl="0" algn="ctr">
                        <a:lnSpc>
                          <a:spcPct val="115000"/>
                        </a:lnSpc>
                        <a:spcBef>
                          <a:spcPts val="0"/>
                        </a:spcBef>
                        <a:spcAft>
                          <a:spcPts val="0"/>
                        </a:spcAft>
                        <a:buNone/>
                      </a:pPr>
                      <a:r>
                        <a:rPr b="1" lang="en" sz="600">
                          <a:solidFill>
                            <a:srgbClr val="FFFFFF"/>
                          </a:solidFill>
                        </a:rPr>
                        <a:t>UNIT PRICE</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c>
                  <a:txBody>
                    <a:bodyPr/>
                    <a:lstStyle/>
                    <a:p>
                      <a:pPr indent="0" lvl="0" marL="0" rtl="0" algn="ctr">
                        <a:lnSpc>
                          <a:spcPct val="115000"/>
                        </a:lnSpc>
                        <a:spcBef>
                          <a:spcPts val="0"/>
                        </a:spcBef>
                        <a:spcAft>
                          <a:spcPts val="0"/>
                        </a:spcAft>
                        <a:buNone/>
                      </a:pPr>
                      <a:r>
                        <a:rPr b="1" lang="en" sz="600">
                          <a:solidFill>
                            <a:srgbClr val="FFFFFF"/>
                          </a:solidFill>
                        </a:rPr>
                        <a:t>TOTAL</a:t>
                      </a:r>
                      <a:endParaRPr b="1" sz="6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AA2AE"/>
                    </a:solidFill>
                  </a:tcPr>
                </a:tc>
              </a:tr>
              <a:tr h="200025">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MAX7037EVKIT915#-ND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Eval Board Max7037</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$254.99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$254.99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33375">
                <a:tc>
                  <a:txBody>
                    <a:bodyPr/>
                    <a:lstStyle/>
                    <a:p>
                      <a:pPr indent="0" lvl="0" marL="0" rtl="0" algn="ctr">
                        <a:lnSpc>
                          <a:spcPct val="115000"/>
                        </a:lnSpc>
                        <a:spcBef>
                          <a:spcPts val="0"/>
                        </a:spcBef>
                        <a:spcAft>
                          <a:spcPts val="0"/>
                        </a:spcAft>
                        <a:buNone/>
                      </a:pPr>
                      <a:r>
                        <a:rPr lang="en" sz="800"/>
                        <a:t>10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MAX7037EGL+-ND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MAX7037 Chips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$5.96</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$59.62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333375">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343-ANT-916-CW-RCL-SMA-ND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SMA 900Mhz Hi Gain (Small) Antenna</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$8.68</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$17.36</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2151-RST-W1B6-10808-22M-FY-001-ND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SMA 900Mhz Low Gain (Small) Antenna</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$4.64</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$9.28</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1597-104020250-ND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OLED Display 1.12 (SH1107) v3.0 128x128 resolution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$12.50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$25.00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1597-103020272-ND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I2C HUB (6 PORT)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$1.70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$1.70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1597-1092-ND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4PIN MALE JUMPERS 5PACK</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$3.20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$3.20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1597-109020022-ND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GPS module for GPS / Beidou / Glonass / Galileo / QZSS / SBAS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$13.10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$13.10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1597-1674-ND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Switch Human Interface 5WAY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$4.90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$9.80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1597-104020169-ND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RGB LED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$4.40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$8.80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1597-111020103-ND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Switch Human Interface Large Dual Button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$2.40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$4.80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223-1785-ND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MS8607 SENSOR FOR GROVE SYSTEM</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$16.09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$16.09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33337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1597-1687-ND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ESP32-CAM 2MP WIFI+BT AI-THINKER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$10.00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$20.00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2</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Digikey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1965-ESP32-DEVKITC-32E-ND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ESP32-WROOM-32E series Transceiver Evaluation Board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$10.00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$20.00</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Amazon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SMA Female Base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800"/>
                        <a:t>SMA Female Jack Connector 10-Count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$7.89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t>$7.89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Amazon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B07BBPX8B8</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800"/>
                        <a:t>UART Cable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$10.99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800"/>
                        <a:t>$10.99</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bl>
          </a:graphicData>
        </a:graphic>
      </p:graphicFrame>
      <p:graphicFrame>
        <p:nvGraphicFramePr>
          <p:cNvPr id="255" name="Google Shape;255;p33"/>
          <p:cNvGraphicFramePr/>
          <p:nvPr/>
        </p:nvGraphicFramePr>
        <p:xfrm>
          <a:off x="7824025" y="2945025"/>
          <a:ext cx="3000000" cy="3000000"/>
        </p:xfrm>
        <a:graphic>
          <a:graphicData uri="http://schemas.openxmlformats.org/drawingml/2006/table">
            <a:tbl>
              <a:tblPr>
                <a:noFill/>
                <a:tableStyleId>{DD0F89FE-BBA3-46E4-BDFD-253BD14507FB}</a:tableStyleId>
              </a:tblPr>
              <a:tblGrid>
                <a:gridCol w="638175"/>
                <a:gridCol w="476250"/>
              </a:tblGrid>
              <a:tr h="200025">
                <a:tc>
                  <a:txBody>
                    <a:bodyPr/>
                    <a:lstStyle/>
                    <a:p>
                      <a:pPr indent="0" lvl="0" marL="0" rtl="0" algn="l">
                        <a:lnSpc>
                          <a:spcPct val="115000"/>
                        </a:lnSpc>
                        <a:spcBef>
                          <a:spcPts val="0"/>
                        </a:spcBef>
                        <a:spcAft>
                          <a:spcPts val="0"/>
                        </a:spcAft>
                        <a:buNone/>
                      </a:pPr>
                      <a:r>
                        <a:rPr b="1" lang="en" sz="800"/>
                        <a:t>SUBTOTAL</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c>
                  <a:txBody>
                    <a:bodyPr/>
                    <a:lstStyle/>
                    <a:p>
                      <a:pPr indent="0" lvl="0" marL="0" rtl="0" algn="r">
                        <a:lnSpc>
                          <a:spcPct val="115000"/>
                        </a:lnSpc>
                        <a:spcBef>
                          <a:spcPts val="0"/>
                        </a:spcBef>
                        <a:spcAft>
                          <a:spcPts val="0"/>
                        </a:spcAft>
                        <a:buNone/>
                      </a:pPr>
                      <a:r>
                        <a:rPr lang="en" sz="900"/>
                        <a:t>$482.62</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r>
              <a:tr h="200025">
                <a:tc>
                  <a:txBody>
                    <a:bodyPr/>
                    <a:lstStyle/>
                    <a:p>
                      <a:pPr indent="0" lvl="0" marL="0" rtl="0" algn="l">
                        <a:lnSpc>
                          <a:spcPct val="115000"/>
                        </a:lnSpc>
                        <a:spcBef>
                          <a:spcPts val="0"/>
                        </a:spcBef>
                        <a:spcAft>
                          <a:spcPts val="0"/>
                        </a:spcAft>
                        <a:buNone/>
                      </a:pPr>
                      <a:r>
                        <a:rPr b="1" lang="en" sz="800"/>
                        <a:t>SHIPPING</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c>
                  <a:txBody>
                    <a:bodyPr/>
                    <a:lstStyle/>
                    <a:p>
                      <a:pPr indent="0" lvl="0" marL="0" rtl="0" algn="r">
                        <a:lnSpc>
                          <a:spcPct val="115000"/>
                        </a:lnSpc>
                        <a:spcBef>
                          <a:spcPts val="0"/>
                        </a:spcBef>
                        <a:spcAft>
                          <a:spcPts val="0"/>
                        </a:spcAft>
                        <a:buNone/>
                      </a:pPr>
                      <a:r>
                        <a:rPr lang="en" sz="900"/>
                        <a:t>$12.00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r>
              <a:tr h="200025">
                <a:tc>
                  <a:txBody>
                    <a:bodyPr/>
                    <a:lstStyle/>
                    <a:p>
                      <a:pPr indent="0" lvl="0" marL="0" rtl="0" algn="l">
                        <a:lnSpc>
                          <a:spcPct val="115000"/>
                        </a:lnSpc>
                        <a:spcBef>
                          <a:spcPts val="0"/>
                        </a:spcBef>
                        <a:spcAft>
                          <a:spcPts val="0"/>
                        </a:spcAft>
                        <a:buNone/>
                      </a:pPr>
                      <a:r>
                        <a:rPr b="1" lang="en" sz="800"/>
                        <a:t>TOTAL</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DECEE"/>
                    </a:solidFill>
                  </a:tcPr>
                </a:tc>
                <a:tc>
                  <a:txBody>
                    <a:bodyPr/>
                    <a:lstStyle/>
                    <a:p>
                      <a:pPr indent="0" lvl="0" marL="0" rtl="0" algn="r">
                        <a:lnSpc>
                          <a:spcPct val="115000"/>
                        </a:lnSpc>
                        <a:spcBef>
                          <a:spcPts val="0"/>
                        </a:spcBef>
                        <a:spcAft>
                          <a:spcPts val="0"/>
                        </a:spcAft>
                        <a:buNone/>
                      </a:pPr>
                      <a:r>
                        <a:rPr b="1" lang="en" sz="900"/>
                        <a:t>$494.62</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DECEE"/>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61" name="Google Shape;261;p34"/>
          <p:cNvGraphicFramePr/>
          <p:nvPr/>
        </p:nvGraphicFramePr>
        <p:xfrm>
          <a:off x="0" y="507517"/>
          <a:ext cx="3000000" cy="3000000"/>
        </p:xfrm>
        <a:graphic>
          <a:graphicData uri="http://schemas.openxmlformats.org/drawingml/2006/table">
            <a:tbl>
              <a:tblPr>
                <a:noFill/>
                <a:tableStyleId>{DD0F89FE-BBA3-46E4-BDFD-253BD14507FB}</a:tableStyleId>
              </a:tblPr>
              <a:tblGrid>
                <a:gridCol w="417325"/>
                <a:gridCol w="1056100"/>
                <a:gridCol w="2052575"/>
                <a:gridCol w="3083125"/>
                <a:gridCol w="783550"/>
                <a:gridCol w="783550"/>
              </a:tblGrid>
              <a:tr h="188875">
                <a:tc>
                  <a:txBody>
                    <a:bodyPr/>
                    <a:lstStyle/>
                    <a:p>
                      <a:pPr indent="0" lvl="0" marL="0" rtl="0" algn="ctr">
                        <a:lnSpc>
                          <a:spcPct val="115000"/>
                        </a:lnSpc>
                        <a:spcBef>
                          <a:spcPts val="0"/>
                        </a:spcBef>
                        <a:spcAft>
                          <a:spcPts val="0"/>
                        </a:spcAft>
                        <a:buNone/>
                      </a:pPr>
                      <a:r>
                        <a:rPr b="1" lang="en" sz="700">
                          <a:solidFill>
                            <a:srgbClr val="FFFFFF"/>
                          </a:solidFill>
                        </a:rPr>
                        <a:t>QTY</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c>
                  <a:txBody>
                    <a:bodyPr/>
                    <a:lstStyle/>
                    <a:p>
                      <a:pPr indent="0" lvl="0" marL="0" rtl="0" algn="ctr">
                        <a:lnSpc>
                          <a:spcPct val="115000"/>
                        </a:lnSpc>
                        <a:spcBef>
                          <a:spcPts val="0"/>
                        </a:spcBef>
                        <a:spcAft>
                          <a:spcPts val="0"/>
                        </a:spcAft>
                        <a:buNone/>
                      </a:pPr>
                      <a:r>
                        <a:rPr b="1" lang="en" sz="700">
                          <a:solidFill>
                            <a:srgbClr val="FFFFFF"/>
                          </a:solidFill>
                        </a:rPr>
                        <a:t>Vendor</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c>
                  <a:txBody>
                    <a:bodyPr/>
                    <a:lstStyle/>
                    <a:p>
                      <a:pPr indent="0" lvl="0" marL="0" rtl="0" algn="ctr">
                        <a:lnSpc>
                          <a:spcPct val="115000"/>
                        </a:lnSpc>
                        <a:spcBef>
                          <a:spcPts val="0"/>
                        </a:spcBef>
                        <a:spcAft>
                          <a:spcPts val="0"/>
                        </a:spcAft>
                        <a:buNone/>
                      </a:pPr>
                      <a:r>
                        <a:rPr b="1" lang="en" sz="700">
                          <a:solidFill>
                            <a:srgbClr val="FFFFFF"/>
                          </a:solidFill>
                        </a:rPr>
                        <a:t>Vendor Part Num.</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c>
                  <a:txBody>
                    <a:bodyPr/>
                    <a:lstStyle/>
                    <a:p>
                      <a:pPr indent="0" lvl="0" marL="0" rtl="0" algn="ctr">
                        <a:lnSpc>
                          <a:spcPct val="115000"/>
                        </a:lnSpc>
                        <a:spcBef>
                          <a:spcPts val="0"/>
                        </a:spcBef>
                        <a:spcAft>
                          <a:spcPts val="0"/>
                        </a:spcAft>
                        <a:buNone/>
                      </a:pPr>
                      <a:r>
                        <a:rPr b="1" lang="en" sz="700">
                          <a:solidFill>
                            <a:srgbClr val="FFFFFF"/>
                          </a:solidFill>
                        </a:rPr>
                        <a:t>ITEM DESCRIPTION</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c>
                  <a:txBody>
                    <a:bodyPr/>
                    <a:lstStyle/>
                    <a:p>
                      <a:pPr indent="0" lvl="0" marL="0" rtl="0" algn="ctr">
                        <a:lnSpc>
                          <a:spcPct val="115000"/>
                        </a:lnSpc>
                        <a:spcBef>
                          <a:spcPts val="0"/>
                        </a:spcBef>
                        <a:spcAft>
                          <a:spcPts val="0"/>
                        </a:spcAft>
                        <a:buNone/>
                      </a:pPr>
                      <a:r>
                        <a:rPr b="1" lang="en" sz="700">
                          <a:solidFill>
                            <a:srgbClr val="FFFFFF"/>
                          </a:solidFill>
                        </a:rPr>
                        <a:t>UNIT PRICE</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c>
                  <a:txBody>
                    <a:bodyPr/>
                    <a:lstStyle/>
                    <a:p>
                      <a:pPr indent="0" lvl="0" marL="0" rtl="0" algn="ctr">
                        <a:lnSpc>
                          <a:spcPct val="115000"/>
                        </a:lnSpc>
                        <a:spcBef>
                          <a:spcPts val="0"/>
                        </a:spcBef>
                        <a:spcAft>
                          <a:spcPts val="0"/>
                        </a:spcAft>
                        <a:buNone/>
                      </a:pPr>
                      <a:r>
                        <a:rPr b="1" lang="en" sz="700">
                          <a:solidFill>
                            <a:srgbClr val="FFFFFF"/>
                          </a:solidFill>
                        </a:rPr>
                        <a:t>TOTAL</a:t>
                      </a:r>
                      <a:endParaRPr b="1" sz="7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6A69A"/>
                    </a:solidFill>
                  </a:tcPr>
                </a:tc>
              </a:tr>
              <a:tr h="167450">
                <a:tc>
                  <a:txBody>
                    <a:bodyPr/>
                    <a:lstStyle/>
                    <a:p>
                      <a:pPr indent="0" lvl="0" marL="0" rtl="0" algn="ctr">
                        <a:lnSpc>
                          <a:spcPct val="115000"/>
                        </a:lnSpc>
                        <a:spcBef>
                          <a:spcPts val="0"/>
                        </a:spcBef>
                        <a:spcAft>
                          <a:spcPts val="0"/>
                        </a:spcAft>
                        <a:buNone/>
                      </a:pPr>
                      <a:r>
                        <a:rPr lang="en" sz="700"/>
                        <a:t>10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Mouser</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634-FG23-DK2600A</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FG23-DK2600A Development Boards - Wireless FG23 </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$39.00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$390.00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20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Mouser</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658-CR-2032/HSN</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Coin Cell Battery 3V 220mAH</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$0.93</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$18.56</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5</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343-ANT-916-CW-RCL-SMA-ND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SMA 900Mhz Hi Gain (Small) Antenna</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$8.68</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$43.40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5</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2151-RST-W1B6-10808-22M-FY-001-ND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SMA 900Mhz Low Gain (Small) Antenna</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$4.64</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$23.20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505-EVAL-CN0522-EBZ-ND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900MHZ TX AMP TEMP SHUTDOWN</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$41.25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$82.50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744-1442-ND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FILTER SAW 915MHZ INLINE</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$36.72</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$73.44</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2057-PH1-18-UA-ND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CONN HEADER VERT 18POS 2.54MM</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$0.25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$4.96</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PETG1752BLACK</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IC3D PETG 1.75MM 2LB BLACK FILAM</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$33.99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$33.99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1528-2185-ND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JUMPER WIRE M TO M VARIOUS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$4.95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$9.90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1528-1956-ND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JUMPER WIRE F TO F 8" 28AWG</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$6.95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$6.95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1597-1085-ND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GROVE 4PIN CABLES 5PACK 5CM</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$2.10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$4.20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5</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1597-1082-ND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GROVE 2MM 4PIN VERT CONN 10PCS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$1.70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$8.50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3M9921-ND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RF EMI SHIELDING TAPE 18'X2"</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$52.70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$52.70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GSPB-103M-ND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BREADBOARD ASSEMBLY 9.06X6.89"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$43.73</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$87.46</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315-NC191SNL15-ND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SMOOTH FLOW LEAD-FREE SOLDER PAS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$12.95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$25.90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SMD2SWLF.0158OZ-ND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LF SOLDER WIRE 99.3/0.7 TIN/COPP</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$39.19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$39.19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ACX2460-ND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CBL ASSY SMA RG174 19.69"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$16.91</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$33.82</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ACX1636-ND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CBL ASSY SMA JACK-PLUG RG316 12"</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$24.55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$49.10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ACX1647-ND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CBL ASSY SMA JACK-PLUG RG58 6"</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$22.25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$44.50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8</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1597-104020250-ND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OLED Display 1.12 (SH1107) v3.0 128x128 resolution</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$12.50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$100.00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1597-109020022-ND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GPS module for GPS / Beidou / Glonass / Galileo / QZSS / SBAS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$13.10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$26.20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3217-SDCIT2/8GB-ND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Memory Card microSD™ 8GB Class 10, UHS-I, U3, V30, A1 TLC</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$12.00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$24.00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10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Digikey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LTC4162IUFD-FFS#PBF-ND</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IC BAT LIFEPO4/LI-ION 1-9C 28QFN</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$6.79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$67.90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5</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Bioenno Power</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BLF-0603W</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6V, 3Ah LFP Battery (PVC, BLF-0603W)</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$24.99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$124.95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Powerwerx</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WP15-10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15 Amp Red/Black Anderson Powerpole Connectors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$13.99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$13.99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Powerwerx</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Wire-RB-12-25</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l">
                        <a:lnSpc>
                          <a:spcPct val="115000"/>
                        </a:lnSpc>
                        <a:spcBef>
                          <a:spcPts val="0"/>
                        </a:spcBef>
                        <a:spcAft>
                          <a:spcPts val="0"/>
                        </a:spcAft>
                        <a:buNone/>
                      </a:pPr>
                      <a:r>
                        <a:rPr lang="en" sz="700"/>
                        <a:t>25ft Red/Black Bonded Zip Cord Easy ID Low Voltage Cable</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$24.09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c>
                  <a:txBody>
                    <a:bodyPr/>
                    <a:lstStyle/>
                    <a:p>
                      <a:pPr indent="0" lvl="0" marL="0" rtl="0" algn="r">
                        <a:lnSpc>
                          <a:spcPct val="115000"/>
                        </a:lnSpc>
                        <a:spcBef>
                          <a:spcPts val="0"/>
                        </a:spcBef>
                        <a:spcAft>
                          <a:spcPts val="0"/>
                        </a:spcAft>
                        <a:buNone/>
                      </a:pPr>
                      <a:r>
                        <a:rPr lang="en" sz="700"/>
                        <a:t>$24.09</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F2F0"/>
                    </a:solidFill>
                  </a:tcPr>
                </a:tc>
              </a:tr>
              <a:tr h="159350">
                <a:tc>
                  <a:txBody>
                    <a:bodyPr/>
                    <a:lstStyle/>
                    <a:p>
                      <a:pPr indent="0" lvl="0" marL="0" rtl="0" algn="ctr">
                        <a:lnSpc>
                          <a:spcPct val="115000"/>
                        </a:lnSpc>
                        <a:spcBef>
                          <a:spcPts val="0"/>
                        </a:spcBef>
                        <a:spcAft>
                          <a:spcPts val="0"/>
                        </a:spcAft>
                        <a:buNone/>
                      </a:pPr>
                      <a:r>
                        <a:rPr lang="en" sz="700"/>
                        <a:t>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PCBWay</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700"/>
                        <a:t>10 Prototype Motherboards</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$450.00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700"/>
                        <a:t>$450.00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262" name="Google Shape;262;p34"/>
          <p:cNvGraphicFramePr/>
          <p:nvPr/>
        </p:nvGraphicFramePr>
        <p:xfrm>
          <a:off x="8176225" y="4273800"/>
          <a:ext cx="3000000" cy="3000000"/>
        </p:xfrm>
        <a:graphic>
          <a:graphicData uri="http://schemas.openxmlformats.org/drawingml/2006/table">
            <a:tbl>
              <a:tblPr>
                <a:noFill/>
                <a:tableStyleId>{DD0F89FE-BBA3-46E4-BDFD-253BD14507FB}</a:tableStyleId>
              </a:tblPr>
              <a:tblGrid>
                <a:gridCol w="486825"/>
                <a:gridCol w="480950"/>
              </a:tblGrid>
              <a:tr h="276225">
                <a:tc>
                  <a:txBody>
                    <a:bodyPr/>
                    <a:lstStyle/>
                    <a:p>
                      <a:pPr indent="0" lvl="0" marL="0" rtl="0" algn="l">
                        <a:lnSpc>
                          <a:spcPct val="115000"/>
                        </a:lnSpc>
                        <a:spcBef>
                          <a:spcPts val="0"/>
                        </a:spcBef>
                        <a:spcAft>
                          <a:spcPts val="0"/>
                        </a:spcAft>
                        <a:buNone/>
                      </a:pPr>
                      <a:r>
                        <a:rPr b="1" lang="en" sz="600"/>
                        <a:t>SHIPPING / HANDLING</a:t>
                      </a:r>
                      <a:endParaRPr b="1" sz="6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c>
                  <a:txBody>
                    <a:bodyPr/>
                    <a:lstStyle/>
                    <a:p>
                      <a:pPr indent="0" lvl="0" marL="0" rtl="0" algn="r">
                        <a:lnSpc>
                          <a:spcPct val="115000"/>
                        </a:lnSpc>
                        <a:spcBef>
                          <a:spcPts val="0"/>
                        </a:spcBef>
                        <a:spcAft>
                          <a:spcPts val="0"/>
                        </a:spcAft>
                        <a:buNone/>
                      </a:pPr>
                      <a:r>
                        <a:rPr lang="en" sz="700"/>
                        <a:t>$75.00</a:t>
                      </a:r>
                      <a:endParaRPr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EE"/>
                    </a:solidFill>
                  </a:tcPr>
                </a:tc>
              </a:tr>
              <a:tr h="200025">
                <a:tc>
                  <a:txBody>
                    <a:bodyPr/>
                    <a:lstStyle/>
                    <a:p>
                      <a:pPr indent="0" lvl="0" marL="0" rtl="0" algn="l">
                        <a:lnSpc>
                          <a:spcPct val="115000"/>
                        </a:lnSpc>
                        <a:spcBef>
                          <a:spcPts val="0"/>
                        </a:spcBef>
                        <a:spcAft>
                          <a:spcPts val="0"/>
                        </a:spcAft>
                        <a:buNone/>
                      </a:pPr>
                      <a:r>
                        <a:rPr b="1" lang="en" sz="700"/>
                        <a:t>TOTAL</a:t>
                      </a:r>
                      <a:endParaRPr b="1" sz="7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DECEE"/>
                    </a:solidFill>
                  </a:tcPr>
                </a:tc>
                <a:tc>
                  <a:txBody>
                    <a:bodyPr/>
                    <a:lstStyle/>
                    <a:p>
                      <a:pPr indent="0" lvl="0" marL="0" rtl="0" algn="r">
                        <a:lnSpc>
                          <a:spcPct val="115000"/>
                        </a:lnSpc>
                        <a:spcBef>
                          <a:spcPts val="0"/>
                        </a:spcBef>
                        <a:spcAft>
                          <a:spcPts val="0"/>
                        </a:spcAft>
                        <a:buNone/>
                      </a:pPr>
                      <a:r>
                        <a:rPr b="1" lang="en" sz="700"/>
                        <a:t>$1,938.40</a:t>
                      </a:r>
                      <a:endParaRPr b="1" sz="7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DECEE"/>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System Modularity</a:t>
            </a:r>
            <a:endParaRPr sz="3000"/>
          </a:p>
        </p:txBody>
      </p:sp>
      <p:sp>
        <p:nvSpPr>
          <p:cNvPr id="268" name="Google Shape;268;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69" name="Google Shape;269;p3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0" name="Google Shape;270;p3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Function testing 				Quantitative Testing</a:t>
            </a:r>
            <a:endParaRPr/>
          </a:p>
        </p:txBody>
      </p:sp>
      <p:sp>
        <p:nvSpPr>
          <p:cNvPr id="276" name="Google Shape;276;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Component level testing</a:t>
            </a:r>
            <a:endParaRPr/>
          </a:p>
          <a:p>
            <a:pPr indent="-298450" lvl="1" marL="914400" rtl="0" algn="l">
              <a:spcBef>
                <a:spcPts val="0"/>
              </a:spcBef>
              <a:spcAft>
                <a:spcPts val="0"/>
              </a:spcAft>
              <a:buSzPts val="1100"/>
              <a:buChar char="○"/>
            </a:pPr>
            <a:r>
              <a:rPr lang="en"/>
              <a:t>Software stability</a:t>
            </a:r>
            <a:endParaRPr/>
          </a:p>
          <a:p>
            <a:pPr indent="-298450" lvl="1" marL="914400" rtl="0" algn="l">
              <a:spcBef>
                <a:spcPts val="0"/>
              </a:spcBef>
              <a:spcAft>
                <a:spcPts val="0"/>
              </a:spcAft>
              <a:buSzPts val="1100"/>
              <a:buChar char="○"/>
            </a:pPr>
            <a:r>
              <a:rPr lang="en"/>
              <a:t>Proper hardware installation</a:t>
            </a:r>
            <a:endParaRPr/>
          </a:p>
          <a:p>
            <a:pPr indent="-311150" lvl="0" marL="457200" rtl="0" algn="l">
              <a:spcBef>
                <a:spcPts val="0"/>
              </a:spcBef>
              <a:spcAft>
                <a:spcPts val="0"/>
              </a:spcAft>
              <a:buSzPts val="1300"/>
              <a:buChar char="●"/>
            </a:pPr>
            <a:r>
              <a:rPr lang="en"/>
              <a:t>Digital Radio</a:t>
            </a:r>
            <a:endParaRPr/>
          </a:p>
          <a:p>
            <a:pPr indent="-298450" lvl="1" marL="914400" rtl="0" algn="l">
              <a:spcBef>
                <a:spcPts val="0"/>
              </a:spcBef>
              <a:spcAft>
                <a:spcPts val="0"/>
              </a:spcAft>
              <a:buSzPts val="1100"/>
              <a:buChar char="○"/>
            </a:pPr>
            <a:r>
              <a:rPr lang="en"/>
              <a:t>Successful Tx/Rx modulation</a:t>
            </a:r>
            <a:endParaRPr/>
          </a:p>
          <a:p>
            <a:pPr indent="-298450" lvl="1" marL="914400" rtl="0" algn="l">
              <a:spcBef>
                <a:spcPts val="0"/>
              </a:spcBef>
              <a:spcAft>
                <a:spcPts val="0"/>
              </a:spcAft>
              <a:buSzPts val="1100"/>
              <a:buChar char="○"/>
            </a:pPr>
            <a:r>
              <a:rPr lang="en"/>
              <a:t>Compliance with regulations</a:t>
            </a:r>
            <a:endParaRPr/>
          </a:p>
          <a:p>
            <a:pPr indent="-311150" lvl="0" marL="457200" rtl="0" algn="l">
              <a:spcBef>
                <a:spcPts val="0"/>
              </a:spcBef>
              <a:spcAft>
                <a:spcPts val="0"/>
              </a:spcAft>
              <a:buSzPts val="1300"/>
              <a:buChar char="●"/>
            </a:pPr>
            <a:r>
              <a:rPr lang="en"/>
              <a:t>Module Testing</a:t>
            </a:r>
            <a:endParaRPr/>
          </a:p>
          <a:p>
            <a:pPr indent="-298450" lvl="1" marL="914400" rtl="0" algn="l">
              <a:spcBef>
                <a:spcPts val="0"/>
              </a:spcBef>
              <a:spcAft>
                <a:spcPts val="0"/>
              </a:spcAft>
              <a:buSzPts val="1100"/>
              <a:buChar char="○"/>
            </a:pPr>
            <a:r>
              <a:rPr lang="en"/>
              <a:t>Operates as intended</a:t>
            </a:r>
            <a:endParaRPr/>
          </a:p>
          <a:p>
            <a:pPr indent="-298450" lvl="1" marL="914400" rtl="0" algn="l">
              <a:spcBef>
                <a:spcPts val="0"/>
              </a:spcBef>
              <a:spcAft>
                <a:spcPts val="0"/>
              </a:spcAft>
              <a:buSzPts val="1100"/>
              <a:buChar char="○"/>
            </a:pPr>
            <a:r>
              <a:rPr lang="en"/>
              <a:t>Communication between systems</a:t>
            </a:r>
            <a:endParaRPr/>
          </a:p>
        </p:txBody>
      </p:sp>
      <p:sp>
        <p:nvSpPr>
          <p:cNvPr id="277" name="Google Shape;277;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RF Power of Carrier</a:t>
            </a:r>
            <a:endParaRPr/>
          </a:p>
          <a:p>
            <a:pPr indent="-311150" lvl="0" marL="457200" rtl="0" algn="l">
              <a:spcBef>
                <a:spcPts val="0"/>
              </a:spcBef>
              <a:spcAft>
                <a:spcPts val="0"/>
              </a:spcAft>
              <a:buSzPts val="1300"/>
              <a:buChar char="●"/>
            </a:pPr>
            <a:r>
              <a:rPr lang="en"/>
              <a:t>Carrier Frequency </a:t>
            </a:r>
            <a:r>
              <a:rPr lang="en"/>
              <a:t>Deviation</a:t>
            </a:r>
            <a:r>
              <a:rPr lang="en"/>
              <a:t> </a:t>
            </a:r>
            <a:endParaRPr/>
          </a:p>
          <a:p>
            <a:pPr indent="-311150" lvl="0" marL="457200" rtl="0" algn="l">
              <a:spcBef>
                <a:spcPts val="0"/>
              </a:spcBef>
              <a:spcAft>
                <a:spcPts val="0"/>
              </a:spcAft>
              <a:buSzPts val="1300"/>
              <a:buChar char="●"/>
            </a:pPr>
            <a:r>
              <a:rPr lang="en"/>
              <a:t>Spurious</a:t>
            </a:r>
            <a:r>
              <a:rPr lang="en"/>
              <a:t> emission of harmonics</a:t>
            </a:r>
            <a:endParaRPr/>
          </a:p>
          <a:p>
            <a:pPr indent="-311150" lvl="0" marL="457200" rtl="0" algn="l">
              <a:spcBef>
                <a:spcPts val="0"/>
              </a:spcBef>
              <a:spcAft>
                <a:spcPts val="0"/>
              </a:spcAft>
              <a:buSzPts val="1300"/>
              <a:buChar char="●"/>
            </a:pPr>
            <a:r>
              <a:rPr lang="en"/>
              <a:t>Bandwidth of -20dbm </a:t>
            </a:r>
            <a:endParaRPr/>
          </a:p>
          <a:p>
            <a:pPr indent="0" lvl="0" marL="45720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84" name="Google Shape;284;p3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Power of Carrier 6.716 dbm</a:t>
            </a:r>
            <a:endParaRPr/>
          </a:p>
          <a:p>
            <a:pPr indent="-311150" lvl="0" marL="457200" rtl="0" algn="l">
              <a:spcBef>
                <a:spcPts val="0"/>
              </a:spcBef>
              <a:spcAft>
                <a:spcPts val="0"/>
              </a:spcAft>
              <a:buSzPts val="1300"/>
              <a:buChar char="●"/>
            </a:pPr>
            <a:r>
              <a:rPr lang="en"/>
              <a:t>Carrier at 914.988 Mhz (.0013% </a:t>
            </a:r>
            <a:r>
              <a:rPr lang="en"/>
              <a:t>Deviation</a:t>
            </a:r>
            <a:r>
              <a:rPr lang="en"/>
              <a:t>)</a:t>
            </a:r>
            <a:endParaRPr/>
          </a:p>
          <a:p>
            <a:pPr indent="-311150" lvl="0" marL="457200" rtl="0" algn="l">
              <a:spcBef>
                <a:spcPts val="0"/>
              </a:spcBef>
              <a:spcAft>
                <a:spcPts val="0"/>
              </a:spcAft>
              <a:buSzPts val="1300"/>
              <a:buChar char="●"/>
            </a:pPr>
            <a:r>
              <a:rPr lang="en"/>
              <a:t>20dbm bandwidth .188 Mhz </a:t>
            </a:r>
            <a:endParaRPr/>
          </a:p>
          <a:p>
            <a:pPr indent="-311150" lvl="0" marL="457200" rtl="0" algn="l">
              <a:spcBef>
                <a:spcPts val="0"/>
              </a:spcBef>
              <a:spcAft>
                <a:spcPts val="0"/>
              </a:spcAft>
              <a:buSzPts val="1300"/>
              <a:buChar char="●"/>
            </a:pPr>
            <a:r>
              <a:rPr lang="en"/>
              <a:t>6 </a:t>
            </a:r>
            <a:r>
              <a:rPr lang="en"/>
              <a:t>harmonics more than 40dbm lower than carrier </a:t>
            </a:r>
            <a:endParaRPr/>
          </a:p>
        </p:txBody>
      </p:sp>
      <p:sp>
        <p:nvSpPr>
          <p:cNvPr id="285" name="Google Shape;285;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7"/>
          <p:cNvPicPr preferRelativeResize="0"/>
          <p:nvPr/>
        </p:nvPicPr>
        <p:blipFill rotWithShape="1">
          <a:blip r:embed="rId3">
            <a:alphaModFix/>
          </a:blip>
          <a:srcRect b="0" l="0" r="17266" t="13845"/>
          <a:stretch/>
        </p:blipFill>
        <p:spPr>
          <a:xfrm>
            <a:off x="4656025" y="2078875"/>
            <a:ext cx="3705569" cy="226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a:t>
            </a:r>
            <a:endParaRPr/>
          </a:p>
        </p:txBody>
      </p:sp>
      <p:sp>
        <p:nvSpPr>
          <p:cNvPr id="292" name="Google Shape;292;p38"/>
          <p:cNvSpPr txBox="1"/>
          <p:nvPr>
            <p:ph idx="1" type="body"/>
          </p:nvPr>
        </p:nvSpPr>
        <p:spPr>
          <a:xfrm>
            <a:off x="729325" y="2078875"/>
            <a:ext cx="2109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4 layer</a:t>
            </a:r>
            <a:endParaRPr/>
          </a:p>
          <a:p>
            <a:pPr indent="-311150" lvl="0" marL="457200" rtl="0" algn="l">
              <a:spcBef>
                <a:spcPts val="0"/>
              </a:spcBef>
              <a:spcAft>
                <a:spcPts val="0"/>
              </a:spcAft>
              <a:buSzPts val="1300"/>
              <a:buChar char="●"/>
            </a:pPr>
            <a:r>
              <a:rPr lang="en"/>
              <a:t>Thickness 1.6mm</a:t>
            </a:r>
            <a:r>
              <a:rPr lang="en"/>
              <a:t> </a:t>
            </a:r>
            <a:endParaRPr/>
          </a:p>
          <a:p>
            <a:pPr indent="-311150" lvl="0" marL="457200" rtl="0" algn="l">
              <a:spcBef>
                <a:spcPts val="0"/>
              </a:spcBef>
              <a:spcAft>
                <a:spcPts val="0"/>
              </a:spcAft>
              <a:buSzPts val="1300"/>
              <a:buChar char="●"/>
            </a:pPr>
            <a:r>
              <a:rPr lang="en"/>
              <a:t>FR-4</a:t>
            </a:r>
            <a:endParaRPr/>
          </a:p>
          <a:p>
            <a:pPr indent="-311150" lvl="0" marL="457200" rtl="0" algn="l">
              <a:spcBef>
                <a:spcPts val="0"/>
              </a:spcBef>
              <a:spcAft>
                <a:spcPts val="0"/>
              </a:spcAft>
              <a:buSzPts val="1300"/>
              <a:buChar char="●"/>
            </a:pPr>
            <a:r>
              <a:rPr lang="en"/>
              <a:t>TG 140-150</a:t>
            </a:r>
            <a:endParaRPr/>
          </a:p>
          <a:p>
            <a:pPr indent="-311150" lvl="0" marL="457200" rtl="0" algn="l">
              <a:spcBef>
                <a:spcPts val="0"/>
              </a:spcBef>
              <a:spcAft>
                <a:spcPts val="0"/>
              </a:spcAft>
              <a:buSzPts val="1300"/>
              <a:buChar char="●"/>
            </a:pPr>
            <a:r>
              <a:rPr lang="en"/>
              <a:t>1oz copper </a:t>
            </a:r>
            <a:endParaRPr/>
          </a:p>
          <a:p>
            <a:pPr indent="0" lvl="0" marL="457200" rtl="0" algn="l">
              <a:spcBef>
                <a:spcPts val="1200"/>
              </a:spcBef>
              <a:spcAft>
                <a:spcPts val="1200"/>
              </a:spcAft>
              <a:buNone/>
            </a:pPr>
            <a:r>
              <a:t/>
            </a:r>
            <a:endParaRPr/>
          </a:p>
        </p:txBody>
      </p:sp>
      <p:sp>
        <p:nvSpPr>
          <p:cNvPr id="293" name="Google Shape;293;p38"/>
          <p:cNvSpPr txBox="1"/>
          <p:nvPr>
            <p:ph idx="2" type="body"/>
          </p:nvPr>
        </p:nvSpPr>
        <p:spPr>
          <a:xfrm>
            <a:off x="3277114" y="1853850"/>
            <a:ext cx="1893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PCB Layers</a:t>
            </a:r>
            <a:endParaRPr/>
          </a:p>
          <a:p>
            <a:pPr indent="-311150" lvl="0" marL="457200" rtl="0" algn="l">
              <a:spcBef>
                <a:spcPts val="1200"/>
              </a:spcBef>
              <a:spcAft>
                <a:spcPts val="0"/>
              </a:spcAft>
              <a:buSzPts val="1300"/>
              <a:buAutoNum type="arabicPeriod"/>
            </a:pPr>
            <a:r>
              <a:rPr lang="en"/>
              <a:t> Power</a:t>
            </a:r>
            <a:endParaRPr/>
          </a:p>
          <a:p>
            <a:pPr indent="-311150" lvl="0" marL="457200" rtl="0" algn="l">
              <a:spcBef>
                <a:spcPts val="0"/>
              </a:spcBef>
              <a:spcAft>
                <a:spcPts val="0"/>
              </a:spcAft>
              <a:buSzPts val="1300"/>
              <a:buAutoNum type="arabicPeriod"/>
            </a:pPr>
            <a:r>
              <a:rPr lang="en"/>
              <a:t> Signal</a:t>
            </a:r>
            <a:endParaRPr/>
          </a:p>
          <a:p>
            <a:pPr indent="-311150" lvl="0" marL="457200" rtl="0" algn="l">
              <a:spcBef>
                <a:spcPts val="0"/>
              </a:spcBef>
              <a:spcAft>
                <a:spcPts val="0"/>
              </a:spcAft>
              <a:buSzPts val="1300"/>
              <a:buAutoNum type="arabicPeriod"/>
            </a:pPr>
            <a:r>
              <a:rPr lang="en"/>
              <a:t> Signal</a:t>
            </a:r>
            <a:endParaRPr/>
          </a:p>
          <a:p>
            <a:pPr indent="-311150" lvl="0" marL="457200" rtl="0" algn="l">
              <a:spcBef>
                <a:spcPts val="0"/>
              </a:spcBef>
              <a:spcAft>
                <a:spcPts val="0"/>
              </a:spcAft>
              <a:buSzPts val="1300"/>
              <a:buAutoNum type="arabicPeriod"/>
            </a:pPr>
            <a:r>
              <a:rPr lang="en"/>
              <a:t>Ground plane</a:t>
            </a:r>
            <a:endParaRPr/>
          </a:p>
        </p:txBody>
      </p:sp>
      <p:sp>
        <p:nvSpPr>
          <p:cNvPr id="294" name="Google Shape;294;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38"/>
          <p:cNvPicPr preferRelativeResize="0"/>
          <p:nvPr/>
        </p:nvPicPr>
        <p:blipFill>
          <a:blip r:embed="rId3">
            <a:alphaModFix/>
          </a:blip>
          <a:stretch>
            <a:fillRect/>
          </a:stretch>
        </p:blipFill>
        <p:spPr>
          <a:xfrm>
            <a:off x="5608604" y="1566300"/>
            <a:ext cx="2109456"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Additional </a:t>
            </a:r>
            <a:r>
              <a:rPr lang="en" sz="3000"/>
              <a:t>Considerations</a:t>
            </a:r>
            <a:endParaRPr sz="3000"/>
          </a:p>
        </p:txBody>
      </p:sp>
      <p:sp>
        <p:nvSpPr>
          <p:cNvPr id="301" name="Google Shape;301;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02" name="Google Shape;302;p3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3" name="Google Shape;303;p3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729450" y="1275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Funding</a:t>
            </a:r>
            <a:endParaRPr/>
          </a:p>
        </p:txBody>
      </p:sp>
      <p:sp>
        <p:nvSpPr>
          <p:cNvPr id="309" name="Google Shape;309;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Three rounds of funding</a:t>
            </a:r>
            <a:endParaRPr sz="1500"/>
          </a:p>
          <a:p>
            <a:pPr indent="-323850" lvl="0" marL="457200" rtl="0" algn="l">
              <a:spcBef>
                <a:spcPts val="1200"/>
              </a:spcBef>
              <a:spcAft>
                <a:spcPts val="0"/>
              </a:spcAft>
              <a:buSzPts val="1500"/>
              <a:buAutoNum type="arabicPeriod"/>
            </a:pPr>
            <a:r>
              <a:rPr lang="en" sz="1500"/>
              <a:t>ECE Department</a:t>
            </a:r>
            <a:endParaRPr sz="1500"/>
          </a:p>
          <a:p>
            <a:pPr indent="-323850" lvl="0" marL="457200" rtl="0" algn="l">
              <a:spcBef>
                <a:spcPts val="0"/>
              </a:spcBef>
              <a:spcAft>
                <a:spcPts val="0"/>
              </a:spcAft>
              <a:buSzPts val="1500"/>
              <a:buAutoNum type="arabicPeriod"/>
            </a:pPr>
            <a:r>
              <a:rPr lang="en" sz="1500"/>
              <a:t>ARDC R&amp;D</a:t>
            </a:r>
            <a:endParaRPr sz="1500"/>
          </a:p>
          <a:p>
            <a:pPr indent="-323850" lvl="0" marL="457200" rtl="0" algn="l">
              <a:spcBef>
                <a:spcPts val="0"/>
              </a:spcBef>
              <a:spcAft>
                <a:spcPts val="0"/>
              </a:spcAft>
              <a:buSzPts val="1500"/>
              <a:buAutoNum type="arabicPeriod"/>
            </a:pPr>
            <a:r>
              <a:rPr lang="en" sz="1500"/>
              <a:t>ARDC Production</a:t>
            </a:r>
            <a:endParaRPr sz="1500"/>
          </a:p>
        </p:txBody>
      </p:sp>
      <p:pic>
        <p:nvPicPr>
          <p:cNvPr id="310" name="Google Shape;310;p40"/>
          <p:cNvPicPr preferRelativeResize="0"/>
          <p:nvPr/>
        </p:nvPicPr>
        <p:blipFill rotWithShape="1">
          <a:blip r:embed="rId3">
            <a:alphaModFix/>
          </a:blip>
          <a:srcRect b="32000" l="0" r="0" t="29666"/>
          <a:stretch/>
        </p:blipFill>
        <p:spPr>
          <a:xfrm>
            <a:off x="4077100" y="2078875"/>
            <a:ext cx="4447775" cy="1704975"/>
          </a:xfrm>
          <a:prstGeom prst="rect">
            <a:avLst/>
          </a:prstGeom>
          <a:noFill/>
          <a:ln>
            <a:noFill/>
          </a:ln>
        </p:spPr>
      </p:pic>
      <p:sp>
        <p:nvSpPr>
          <p:cNvPr id="311" name="Google Shape;311;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Near Future</a:t>
            </a:r>
            <a:endParaRPr/>
          </a:p>
        </p:txBody>
      </p:sp>
      <p:sp>
        <p:nvSpPr>
          <p:cNvPr id="317" name="Google Shape;317;p41"/>
          <p:cNvSpPr txBox="1"/>
          <p:nvPr>
            <p:ph idx="1" type="body"/>
          </p:nvPr>
        </p:nvSpPr>
        <p:spPr>
          <a:xfrm>
            <a:off x="729450" y="212030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Receive ARDC Funded Parts</a:t>
            </a:r>
            <a:endParaRPr sz="1600"/>
          </a:p>
          <a:p>
            <a:pPr indent="-330200" lvl="0" marL="457200" rtl="0" algn="l">
              <a:spcBef>
                <a:spcPts val="0"/>
              </a:spcBef>
              <a:spcAft>
                <a:spcPts val="0"/>
              </a:spcAft>
              <a:buSzPts val="1600"/>
              <a:buChar char="●"/>
            </a:pPr>
            <a:r>
              <a:rPr lang="en" sz="1600"/>
              <a:t>Complete the proof-of-concept socketed prototype board</a:t>
            </a:r>
            <a:endParaRPr sz="1600"/>
          </a:p>
          <a:p>
            <a:pPr indent="-330200" lvl="0" marL="457200" rtl="0" algn="l">
              <a:spcBef>
                <a:spcPts val="0"/>
              </a:spcBef>
              <a:spcAft>
                <a:spcPts val="0"/>
              </a:spcAft>
              <a:buSzPts val="1600"/>
              <a:buChar char="●"/>
            </a:pPr>
            <a:r>
              <a:rPr lang="en" sz="1600"/>
              <a:t>Publish in QST and spread awareness of completed prototypes</a:t>
            </a:r>
            <a:endParaRPr sz="1600"/>
          </a:p>
        </p:txBody>
      </p:sp>
      <p:sp>
        <p:nvSpPr>
          <p:cNvPr id="318" name="Google Shape;318;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41"/>
          <p:cNvPicPr preferRelativeResize="0"/>
          <p:nvPr/>
        </p:nvPicPr>
        <p:blipFill>
          <a:blip r:embed="rId3">
            <a:alphaModFix/>
          </a:blip>
          <a:stretch>
            <a:fillRect/>
          </a:stretch>
        </p:blipFill>
        <p:spPr>
          <a:xfrm>
            <a:off x="7988725" y="769825"/>
            <a:ext cx="866826" cy="1733673"/>
          </a:xfrm>
          <a:prstGeom prst="rect">
            <a:avLst/>
          </a:prstGeom>
          <a:noFill/>
          <a:ln>
            <a:noFill/>
          </a:ln>
        </p:spPr>
      </p:pic>
      <p:sp>
        <p:nvSpPr>
          <p:cNvPr id="320" name="Google Shape;320;p41"/>
          <p:cNvSpPr txBox="1"/>
          <p:nvPr/>
        </p:nvSpPr>
        <p:spPr>
          <a:xfrm>
            <a:off x="315025" y="4381400"/>
            <a:ext cx="4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1" name="Google Shape;321;p41"/>
          <p:cNvPicPr preferRelativeResize="0"/>
          <p:nvPr/>
        </p:nvPicPr>
        <p:blipFill>
          <a:blip r:embed="rId4">
            <a:alphaModFix/>
          </a:blip>
          <a:stretch>
            <a:fillRect/>
          </a:stretch>
        </p:blipFill>
        <p:spPr>
          <a:xfrm>
            <a:off x="6817171" y="2992275"/>
            <a:ext cx="2183000" cy="144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Overview</a:t>
            </a:r>
            <a:endParaRPr sz="3000"/>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03" name="Google Shape;103;p1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4" name="Google Shape;104;p15"/>
          <p:cNvSpPr txBox="1"/>
          <p:nvPr>
            <p:ph idx="2" type="body"/>
          </p:nvPr>
        </p:nvSpPr>
        <p:spPr>
          <a:xfrm>
            <a:off x="4742925" y="396600"/>
            <a:ext cx="4125900" cy="4350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Long Future</a:t>
            </a:r>
            <a:endParaRPr/>
          </a:p>
        </p:txBody>
      </p:sp>
      <p:sp>
        <p:nvSpPr>
          <p:cNvPr id="327" name="Google Shape;327;p42"/>
          <p:cNvSpPr txBox="1"/>
          <p:nvPr>
            <p:ph idx="1" type="body"/>
          </p:nvPr>
        </p:nvSpPr>
        <p:spPr>
          <a:xfrm>
            <a:off x="729450" y="2078875"/>
            <a:ext cx="5580300" cy="276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Community Experimentation</a:t>
            </a:r>
            <a:endParaRPr sz="1600"/>
          </a:p>
          <a:p>
            <a:pPr indent="-330200" lvl="0" marL="457200" rtl="0" algn="l">
              <a:spcBef>
                <a:spcPts val="0"/>
              </a:spcBef>
              <a:spcAft>
                <a:spcPts val="0"/>
              </a:spcAft>
              <a:buSzPts val="1600"/>
              <a:buChar char="●"/>
            </a:pPr>
            <a:r>
              <a:rPr lang="en" sz="1600"/>
              <a:t>PCB development creating the non-socketed board</a:t>
            </a:r>
            <a:endParaRPr sz="1600"/>
          </a:p>
          <a:p>
            <a:pPr indent="-330200" lvl="0" marL="457200" rtl="0" algn="l">
              <a:spcBef>
                <a:spcPts val="0"/>
              </a:spcBef>
              <a:spcAft>
                <a:spcPts val="0"/>
              </a:spcAft>
              <a:buSzPts val="1600"/>
              <a:buChar char="●"/>
            </a:pPr>
            <a:r>
              <a:rPr lang="en" sz="1600"/>
              <a:t>Request ARDC Funding for Production Run</a:t>
            </a:r>
            <a:endParaRPr sz="1600"/>
          </a:p>
        </p:txBody>
      </p:sp>
      <p:sp>
        <p:nvSpPr>
          <p:cNvPr id="328" name="Google Shape;328;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2"/>
          <p:cNvPicPr preferRelativeResize="0"/>
          <p:nvPr/>
        </p:nvPicPr>
        <p:blipFill>
          <a:blip r:embed="rId3">
            <a:alphaModFix/>
          </a:blip>
          <a:stretch>
            <a:fillRect/>
          </a:stretch>
        </p:blipFill>
        <p:spPr>
          <a:xfrm>
            <a:off x="7411534" y="3186950"/>
            <a:ext cx="1342732" cy="1356350"/>
          </a:xfrm>
          <a:prstGeom prst="rect">
            <a:avLst/>
          </a:prstGeom>
          <a:noFill/>
          <a:ln>
            <a:noFill/>
          </a:ln>
        </p:spPr>
      </p:pic>
      <p:pic>
        <p:nvPicPr>
          <p:cNvPr id="330" name="Google Shape;330;p42"/>
          <p:cNvPicPr preferRelativeResize="0"/>
          <p:nvPr/>
        </p:nvPicPr>
        <p:blipFill>
          <a:blip r:embed="rId4">
            <a:alphaModFix/>
          </a:blip>
          <a:stretch>
            <a:fillRect/>
          </a:stretch>
        </p:blipFill>
        <p:spPr>
          <a:xfrm>
            <a:off x="7404726" y="1059201"/>
            <a:ext cx="1356349" cy="1356349"/>
          </a:xfrm>
          <a:prstGeom prst="rect">
            <a:avLst/>
          </a:prstGeom>
          <a:noFill/>
          <a:ln>
            <a:noFill/>
          </a:ln>
        </p:spPr>
      </p:pic>
      <p:pic>
        <p:nvPicPr>
          <p:cNvPr id="331" name="Google Shape;331;p42"/>
          <p:cNvPicPr preferRelativeResize="0"/>
          <p:nvPr/>
        </p:nvPicPr>
        <p:blipFill>
          <a:blip r:embed="rId5">
            <a:alphaModFix/>
          </a:blip>
          <a:stretch>
            <a:fillRect/>
          </a:stretch>
        </p:blipFill>
        <p:spPr>
          <a:xfrm>
            <a:off x="5889375" y="731875"/>
            <a:ext cx="1342751" cy="2685501"/>
          </a:xfrm>
          <a:prstGeom prst="rect">
            <a:avLst/>
          </a:prstGeom>
          <a:noFill/>
          <a:ln>
            <a:noFill/>
          </a:ln>
        </p:spPr>
      </p:pic>
      <p:sp>
        <p:nvSpPr>
          <p:cNvPr id="332" name="Google Shape;332;p42"/>
          <p:cNvSpPr txBox="1"/>
          <p:nvPr/>
        </p:nvSpPr>
        <p:spPr>
          <a:xfrm>
            <a:off x="315025" y="4381400"/>
            <a:ext cx="4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Conclusion</a:t>
            </a:r>
            <a:endParaRPr sz="3000"/>
          </a:p>
        </p:txBody>
      </p:sp>
      <p:sp>
        <p:nvSpPr>
          <p:cNvPr id="338" name="Google Shape;338;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39" name="Google Shape;339;p4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0" name="Google Shape;340;p4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a:t>
            </a:r>
            <a:r>
              <a:rPr lang="en"/>
              <a:t>Summary</a:t>
            </a:r>
            <a:endParaRPr/>
          </a:p>
        </p:txBody>
      </p:sp>
      <p:sp>
        <p:nvSpPr>
          <p:cNvPr id="346" name="Google Shape;346;p44"/>
          <p:cNvSpPr txBox="1"/>
          <p:nvPr>
            <p:ph idx="1" type="body"/>
          </p:nvPr>
        </p:nvSpPr>
        <p:spPr>
          <a:xfrm>
            <a:off x="729450" y="2078875"/>
            <a:ext cx="7688700" cy="2421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Adhere to open source software and hardware design philosophy </a:t>
            </a:r>
            <a:r>
              <a:rPr lang="en" sz="1600"/>
              <a:t>allowing entire community to contribute.</a:t>
            </a:r>
            <a:endParaRPr sz="1600"/>
          </a:p>
          <a:p>
            <a:pPr indent="-330200" lvl="0" marL="457200" rtl="0" algn="l">
              <a:spcBef>
                <a:spcPts val="0"/>
              </a:spcBef>
              <a:spcAft>
                <a:spcPts val="0"/>
              </a:spcAft>
              <a:buSzPts val="1600"/>
              <a:buChar char="●"/>
            </a:pPr>
            <a:r>
              <a:rPr lang="en" sz="1600"/>
              <a:t>I</a:t>
            </a:r>
            <a:r>
              <a:rPr lang="en" sz="1600"/>
              <a:t>nexpensive</a:t>
            </a:r>
            <a:r>
              <a:rPr lang="en" sz="1600"/>
              <a:t> hardware for experimentation and future development of DAEmod platform at a low cost. </a:t>
            </a:r>
            <a:endParaRPr sz="1600"/>
          </a:p>
          <a:p>
            <a:pPr indent="-330200" lvl="0" marL="457200" rtl="0" algn="l">
              <a:spcBef>
                <a:spcPts val="0"/>
              </a:spcBef>
              <a:spcAft>
                <a:spcPts val="0"/>
              </a:spcAft>
              <a:buSzPts val="1600"/>
              <a:buChar char="●"/>
            </a:pPr>
            <a:r>
              <a:rPr lang="en" sz="1600"/>
              <a:t>Differentiate from LoRa via</a:t>
            </a:r>
            <a:r>
              <a:rPr lang="en" sz="1600"/>
              <a:t> higher duty cycle and with extensibility in mind.</a:t>
            </a:r>
            <a:endParaRPr sz="1600"/>
          </a:p>
          <a:p>
            <a:pPr indent="-330200" lvl="0" marL="457200" rtl="0" algn="l">
              <a:spcBef>
                <a:spcPts val="0"/>
              </a:spcBef>
              <a:spcAft>
                <a:spcPts val="0"/>
              </a:spcAft>
              <a:buSzPts val="1600"/>
              <a:buChar char="●"/>
            </a:pPr>
            <a:r>
              <a:rPr lang="en" sz="1600"/>
              <a:t>P</a:t>
            </a:r>
            <a:r>
              <a:rPr lang="en" sz="1600"/>
              <a:t>rovide plenty of opportunities for educational development and learning experiences in digital communications technology.</a:t>
            </a:r>
            <a:endParaRPr sz="1600"/>
          </a:p>
        </p:txBody>
      </p:sp>
      <p:sp>
        <p:nvSpPr>
          <p:cNvPr id="347" name="Google Shape;347;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729450" y="1318650"/>
            <a:ext cx="7688400" cy="96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100"/>
              <a:t>Any Questions?</a:t>
            </a:r>
            <a:endParaRPr sz="4100"/>
          </a:p>
        </p:txBody>
      </p:sp>
      <p:sp>
        <p:nvSpPr>
          <p:cNvPr id="353" name="Google Shape;353;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59" name="Google Shape;359;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https://www.espressif.com/sites/default/files/documentation/esp32_datasheet_en.pdf</a:t>
            </a:r>
            <a:endParaRPr/>
          </a:p>
          <a:p>
            <a:pPr indent="-311150" lvl="0" marL="457200" rtl="0" algn="l">
              <a:spcBef>
                <a:spcPts val="0"/>
              </a:spcBef>
              <a:spcAft>
                <a:spcPts val="0"/>
              </a:spcAft>
              <a:buSzPts val="1300"/>
              <a:buChar char="●"/>
            </a:pPr>
            <a:r>
              <a:rPr lang="en" u="sng">
                <a:solidFill>
                  <a:schemeClr val="hlink"/>
                </a:solidFill>
                <a:hlinkClick r:id="rId4"/>
              </a:rPr>
              <a:t>https://docs.espressif.com/projects/esp-idf/en/latest/esp32/</a:t>
            </a:r>
            <a:endParaRPr/>
          </a:p>
          <a:p>
            <a:pPr indent="-311150" lvl="0" marL="457200" rtl="0" algn="l">
              <a:spcBef>
                <a:spcPts val="0"/>
              </a:spcBef>
              <a:spcAft>
                <a:spcPts val="0"/>
              </a:spcAft>
              <a:buSzPts val="1300"/>
              <a:buChar char="●"/>
            </a:pPr>
            <a:r>
              <a:rPr lang="en" u="sng">
                <a:solidFill>
                  <a:schemeClr val="hlink"/>
                </a:solidFill>
                <a:hlinkClick r:id="rId5"/>
              </a:rPr>
              <a:t>https://datasheets.maximintegrated.com/en/ds/MAX7037.pdf</a:t>
            </a:r>
            <a:endParaRPr/>
          </a:p>
          <a:p>
            <a:pPr indent="-311150" lvl="0" marL="457200" rtl="0" algn="l">
              <a:spcBef>
                <a:spcPts val="0"/>
              </a:spcBef>
              <a:spcAft>
                <a:spcPts val="0"/>
              </a:spcAft>
              <a:buSzPts val="1300"/>
              <a:buChar char="●"/>
            </a:pPr>
            <a:r>
              <a:rPr lang="en" u="sng">
                <a:solidFill>
                  <a:schemeClr val="hlink"/>
                </a:solidFill>
                <a:hlinkClick r:id="rId6"/>
              </a:rPr>
              <a:t>https://lora-alliance.org/resource_hub/lorawan-104-specification-package/</a:t>
            </a:r>
            <a:endParaRPr/>
          </a:p>
          <a:p>
            <a:pPr indent="-311150" lvl="0" marL="457200" rtl="0" algn="l">
              <a:spcBef>
                <a:spcPts val="0"/>
              </a:spcBef>
              <a:spcAft>
                <a:spcPts val="0"/>
              </a:spcAft>
              <a:buSzPts val="1300"/>
              <a:buChar char="●"/>
            </a:pPr>
            <a:r>
              <a:rPr lang="en" u="sng">
                <a:solidFill>
                  <a:schemeClr val="hlink"/>
                </a:solidFill>
                <a:hlinkClick r:id="rId7"/>
              </a:rPr>
              <a:t>https://www.silabs.com/wireless</a:t>
            </a:r>
            <a:endParaRPr/>
          </a:p>
          <a:p>
            <a:pPr indent="-311150" lvl="0" marL="457200" rtl="0" algn="l">
              <a:spcBef>
                <a:spcPts val="0"/>
              </a:spcBef>
              <a:spcAft>
                <a:spcPts val="0"/>
              </a:spcAft>
              <a:buSzPts val="1300"/>
              <a:buChar char="●"/>
            </a:pPr>
            <a:r>
              <a:rPr lang="en" u="sng">
                <a:solidFill>
                  <a:schemeClr val="hlink"/>
                </a:solidFill>
                <a:hlinkClick r:id="rId8"/>
              </a:rPr>
              <a:t>https://github.com/SiliconLabs/application_examples</a:t>
            </a:r>
            <a:endParaRPr/>
          </a:p>
          <a:p>
            <a:pPr indent="-311150" lvl="0" marL="457200" rtl="0" algn="l">
              <a:spcBef>
                <a:spcPts val="0"/>
              </a:spcBef>
              <a:spcAft>
                <a:spcPts val="0"/>
              </a:spcAft>
              <a:buSzPts val="1300"/>
              <a:buChar char="●"/>
            </a:pPr>
            <a:r>
              <a:rPr lang="en" u="sng">
                <a:solidFill>
                  <a:schemeClr val="hlink"/>
                </a:solidFill>
                <a:hlinkClick r:id="rId9"/>
              </a:rPr>
              <a:t>https://docs.platformio.org/en/latest/what-is-platformio.html</a:t>
            </a:r>
            <a:endParaRPr/>
          </a:p>
          <a:p>
            <a:pPr indent="-311150" lvl="0" marL="457200" rtl="0" algn="l">
              <a:spcBef>
                <a:spcPts val="0"/>
              </a:spcBef>
              <a:spcAft>
                <a:spcPts val="0"/>
              </a:spcAft>
              <a:buSzPts val="1300"/>
              <a:buChar char="●"/>
            </a:pPr>
            <a:r>
              <a:rPr lang="en" u="sng">
                <a:solidFill>
                  <a:schemeClr val="hlink"/>
                </a:solidFill>
                <a:hlinkClick r:id="rId10"/>
              </a:rPr>
              <a:t>https://www.ampr.org</a:t>
            </a:r>
            <a:endParaRPr/>
          </a:p>
        </p:txBody>
      </p:sp>
      <p:sp>
        <p:nvSpPr>
          <p:cNvPr id="360" name="Google Shape;360;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Statement</a:t>
            </a:r>
            <a:endParaRPr/>
          </a:p>
        </p:txBody>
      </p:sp>
      <p:sp>
        <p:nvSpPr>
          <p:cNvPr id="110" name="Google Shape;110;p16"/>
          <p:cNvSpPr txBox="1"/>
          <p:nvPr>
            <p:ph idx="1" type="body"/>
          </p:nvPr>
        </p:nvSpPr>
        <p:spPr>
          <a:xfrm>
            <a:off x="727650" y="1853850"/>
            <a:ext cx="7688700" cy="1847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Within the market, there is a lack of 915MHz open-source and open-hardware modules for implementing digital radio modes in the 915 MHz ISM band.</a:t>
            </a:r>
            <a:endParaRPr sz="1600"/>
          </a:p>
          <a:p>
            <a:pPr indent="-330200" lvl="0" marL="457200" rtl="0" algn="l">
              <a:lnSpc>
                <a:spcPct val="115000"/>
              </a:lnSpc>
              <a:spcBef>
                <a:spcPts val="0"/>
              </a:spcBef>
              <a:spcAft>
                <a:spcPts val="0"/>
              </a:spcAft>
              <a:buSzPts val="1600"/>
              <a:buChar char="●"/>
            </a:pPr>
            <a:r>
              <a:rPr lang="en" sz="1600"/>
              <a:t>Create a highly configurable platform </a:t>
            </a:r>
            <a:r>
              <a:rPr lang="en" sz="1600"/>
              <a:t>to make a positive impact in open initiatives and receive contributions from others.</a:t>
            </a:r>
            <a:endParaRPr sz="1600"/>
          </a:p>
          <a:p>
            <a:pPr indent="-330200" lvl="0" marL="457200" rtl="0" algn="l">
              <a:lnSpc>
                <a:spcPct val="115000"/>
              </a:lnSpc>
              <a:spcBef>
                <a:spcPts val="0"/>
              </a:spcBef>
              <a:spcAft>
                <a:spcPts val="0"/>
              </a:spcAft>
              <a:buSzPts val="1600"/>
              <a:buChar char="●"/>
            </a:pPr>
            <a:r>
              <a:rPr lang="en" sz="1600"/>
              <a:t>Select low cost and ubiquitous hardware to facilitate inexpensive modules.</a:t>
            </a:r>
            <a:endParaRPr sz="1600"/>
          </a:p>
          <a:p>
            <a:pPr indent="0" lvl="0" marL="0" rtl="0" algn="l">
              <a:lnSpc>
                <a:spcPct val="115000"/>
              </a:lnSpc>
              <a:spcBef>
                <a:spcPts val="0"/>
              </a:spcBef>
              <a:spcAft>
                <a:spcPts val="0"/>
              </a:spcAft>
              <a:buNone/>
            </a:pPr>
            <a:r>
              <a:t/>
            </a:r>
            <a:endParaRPr sz="1600"/>
          </a:p>
        </p:txBody>
      </p:sp>
      <p:sp>
        <p:nvSpPr>
          <p:cNvPr id="111" name="Google Shape;111;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6"/>
          <p:cNvPicPr preferRelativeResize="0"/>
          <p:nvPr/>
        </p:nvPicPr>
        <p:blipFill>
          <a:blip r:embed="rId3">
            <a:alphaModFix/>
          </a:blip>
          <a:stretch>
            <a:fillRect/>
          </a:stretch>
        </p:blipFill>
        <p:spPr>
          <a:xfrm>
            <a:off x="3052825" y="3912986"/>
            <a:ext cx="937374" cy="986574"/>
          </a:xfrm>
          <a:prstGeom prst="rect">
            <a:avLst/>
          </a:prstGeom>
          <a:noFill/>
          <a:ln>
            <a:noFill/>
          </a:ln>
        </p:spPr>
      </p:pic>
      <p:pic>
        <p:nvPicPr>
          <p:cNvPr id="113" name="Google Shape;113;p16"/>
          <p:cNvPicPr preferRelativeResize="0"/>
          <p:nvPr/>
        </p:nvPicPr>
        <p:blipFill>
          <a:blip r:embed="rId4">
            <a:alphaModFix/>
          </a:blip>
          <a:stretch>
            <a:fillRect/>
          </a:stretch>
        </p:blipFill>
        <p:spPr>
          <a:xfrm>
            <a:off x="4975475" y="3722224"/>
            <a:ext cx="1005024" cy="142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613150" y="12471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Table of LoRa WAN vs our Product</a:t>
            </a:r>
            <a:endParaRPr b="0" sz="1300">
              <a:solidFill>
                <a:schemeClr val="accent1"/>
              </a:solidFill>
              <a:latin typeface="Lato"/>
              <a:ea typeface="Lato"/>
              <a:cs typeface="Lato"/>
              <a:sym typeface="Lato"/>
            </a:endParaRPr>
          </a:p>
          <a:p>
            <a:pPr indent="0" lvl="0" marL="0" rtl="0" algn="l">
              <a:spcBef>
                <a:spcPts val="1200"/>
              </a:spcBef>
              <a:spcAft>
                <a:spcPts val="0"/>
              </a:spcAft>
              <a:buNone/>
            </a:pPr>
            <a:r>
              <a:t/>
            </a:r>
            <a:endParaRPr/>
          </a:p>
        </p:txBody>
      </p:sp>
      <p:graphicFrame>
        <p:nvGraphicFramePr>
          <p:cNvPr id="119" name="Google Shape;119;p17"/>
          <p:cNvGraphicFramePr/>
          <p:nvPr/>
        </p:nvGraphicFramePr>
        <p:xfrm>
          <a:off x="952500" y="2005525"/>
          <a:ext cx="3000000" cy="3000000"/>
        </p:xfrm>
        <a:graphic>
          <a:graphicData uri="http://schemas.openxmlformats.org/drawingml/2006/table">
            <a:tbl>
              <a:tblPr>
                <a:noFill/>
                <a:tableStyleId>{78E92413-1614-4487-9B59-AA9EFC33BF9A}</a:tableStyleId>
              </a:tblPr>
              <a:tblGrid>
                <a:gridCol w="2413000"/>
                <a:gridCol w="2413000"/>
                <a:gridCol w="2413000"/>
              </a:tblGrid>
              <a:tr h="381000">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LoRa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Our Product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r>
              <a:tr h="381000">
                <a:tc>
                  <a:txBody>
                    <a:bodyPr/>
                    <a:lstStyle/>
                    <a:p>
                      <a:pPr indent="0" lvl="0" marL="0" rtl="0" algn="ctr">
                        <a:spcBef>
                          <a:spcPts val="0"/>
                        </a:spcBef>
                        <a:spcAft>
                          <a:spcPts val="0"/>
                        </a:spcAft>
                        <a:buNone/>
                      </a:pPr>
                      <a:r>
                        <a:rPr lang="en"/>
                        <a:t>Frequency</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902-928 MHz</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902-928 MHz</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en"/>
                        <a:t>Data Rate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300 bit/s - 27 kbit/s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512 bit/s - 2 Mbit/s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en"/>
                        <a:t>Duty Cycle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Very Low</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Up to 100%</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en"/>
                        <a:t>Hand-Shake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Required Handshake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Op</a:t>
                      </a:r>
                      <a:r>
                        <a:rPr lang="en"/>
                        <a:t>tional</a:t>
                      </a:r>
                      <a:r>
                        <a:rPr lang="en"/>
                        <a:t> Handshake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en"/>
                        <a:t>Broadcasting</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Does not Support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Support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en"/>
                        <a:t>License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a:t>$6000 Yearly</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GPLv3</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4CCCC"/>
                    </a:solidFill>
                  </a:tcPr>
                </a:tc>
              </a:tr>
            </a:tbl>
          </a:graphicData>
        </a:graphic>
      </p:graphicFrame>
      <p:sp>
        <p:nvSpPr>
          <p:cNvPr id="120" name="Google Shape;120;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Device Specifications</a:t>
            </a:r>
            <a:endParaRPr sz="3000"/>
          </a:p>
        </p:txBody>
      </p:sp>
      <p:sp>
        <p:nvSpPr>
          <p:cNvPr id="126" name="Google Shape;126;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27" name="Google Shape;127;p1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8" name="Google Shape;128;p1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t>
            </a:r>
            <a:r>
              <a:rPr lang="en"/>
              <a:t>Specifications of </a:t>
            </a:r>
            <a:r>
              <a:rPr lang="en" u="sng"/>
              <a:t>Transceiver</a:t>
            </a:r>
            <a:r>
              <a:rPr lang="en"/>
              <a:t> module</a:t>
            </a:r>
            <a:endParaRPr/>
          </a:p>
        </p:txBody>
      </p:sp>
      <p:sp>
        <p:nvSpPr>
          <p:cNvPr id="134" name="Google Shape;134;p19"/>
          <p:cNvSpPr txBox="1"/>
          <p:nvPr>
            <p:ph idx="1" type="body"/>
          </p:nvPr>
        </p:nvSpPr>
        <p:spPr>
          <a:xfrm>
            <a:off x="4505575" y="2078875"/>
            <a:ext cx="4260300" cy="1587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Theoretical </a:t>
            </a:r>
            <a:r>
              <a:rPr lang="en"/>
              <a:t>Range </a:t>
            </a:r>
            <a:endParaRPr/>
          </a:p>
          <a:p>
            <a:pPr indent="-298450" lvl="1" marL="914400" rtl="0" algn="l">
              <a:spcBef>
                <a:spcPts val="0"/>
              </a:spcBef>
              <a:spcAft>
                <a:spcPts val="0"/>
              </a:spcAft>
              <a:buSzPts val="1100"/>
              <a:buChar char="○"/>
            </a:pPr>
            <a:r>
              <a:rPr lang="en"/>
              <a:t>2dbi Antenna ideal range is 2.9km (1.80 Miles)</a:t>
            </a:r>
            <a:endParaRPr>
              <a:solidFill>
                <a:srgbClr val="EA4335"/>
              </a:solidFill>
            </a:endParaRPr>
          </a:p>
          <a:p>
            <a:pPr indent="-298450" lvl="1" marL="914400" rtl="0" algn="l">
              <a:spcBef>
                <a:spcPts val="0"/>
              </a:spcBef>
              <a:spcAft>
                <a:spcPts val="0"/>
              </a:spcAft>
              <a:buSzPts val="1100"/>
              <a:buChar char="○"/>
            </a:pPr>
            <a:r>
              <a:rPr lang="en"/>
              <a:t>5dbi Antenna ideal range is 15km (9.3 Miles)</a:t>
            </a:r>
            <a:endParaRPr/>
          </a:p>
          <a:p>
            <a:pPr indent="-311150" lvl="0" marL="457200" rtl="0" algn="l">
              <a:spcBef>
                <a:spcPts val="0"/>
              </a:spcBef>
              <a:spcAft>
                <a:spcPts val="0"/>
              </a:spcAft>
              <a:buSzPts val="1300"/>
              <a:buChar char="●"/>
            </a:pPr>
            <a:r>
              <a:rPr lang="en"/>
              <a:t>Baseline Current draw at 3.3V </a:t>
            </a:r>
            <a:endParaRPr/>
          </a:p>
          <a:p>
            <a:pPr indent="-298450" lvl="1" marL="914400" rtl="0" algn="l">
              <a:spcBef>
                <a:spcPts val="0"/>
              </a:spcBef>
              <a:spcAft>
                <a:spcPts val="0"/>
              </a:spcAft>
              <a:buSzPts val="1100"/>
              <a:buChar char="○"/>
            </a:pPr>
            <a:r>
              <a:rPr lang="en"/>
              <a:t>Sleep draw is 26 μA</a:t>
            </a:r>
            <a:endParaRPr/>
          </a:p>
          <a:p>
            <a:pPr indent="-298450" lvl="1" marL="914400" rtl="0" algn="l">
              <a:spcBef>
                <a:spcPts val="0"/>
              </a:spcBef>
              <a:spcAft>
                <a:spcPts val="0"/>
              </a:spcAft>
              <a:buSzPts val="1100"/>
              <a:buChar char="○"/>
            </a:pPr>
            <a:r>
              <a:rPr lang="en"/>
              <a:t>Full TX draw is 85.5mA</a:t>
            </a:r>
            <a:endParaRPr/>
          </a:p>
          <a:p>
            <a:pPr indent="-298450" lvl="1" marL="914400" rtl="0" algn="l">
              <a:spcBef>
                <a:spcPts val="0"/>
              </a:spcBef>
              <a:spcAft>
                <a:spcPts val="0"/>
              </a:spcAft>
              <a:buSzPts val="1100"/>
              <a:buChar char="○"/>
            </a:pPr>
            <a:r>
              <a:rPr lang="en"/>
              <a:t>RX draw is 4mA</a:t>
            </a:r>
            <a:endParaRPr/>
          </a:p>
        </p:txBody>
      </p:sp>
      <p:sp>
        <p:nvSpPr>
          <p:cNvPr id="135" name="Google Shape;135;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6" name="Google Shape;136;p19"/>
          <p:cNvGraphicFramePr/>
          <p:nvPr/>
        </p:nvGraphicFramePr>
        <p:xfrm>
          <a:off x="729450" y="2045425"/>
          <a:ext cx="3000000" cy="3000000"/>
        </p:xfrm>
        <a:graphic>
          <a:graphicData uri="http://schemas.openxmlformats.org/drawingml/2006/table">
            <a:tbl>
              <a:tblPr>
                <a:noFill/>
                <a:tableStyleId>{78E92413-1614-4487-9B59-AA9EFC33BF9A}</a:tableStyleId>
              </a:tblPr>
              <a:tblGrid>
                <a:gridCol w="1721525"/>
                <a:gridCol w="1587325"/>
              </a:tblGrid>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Transceiver</a:t>
                      </a:r>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EFR32FG23</a:t>
                      </a:r>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Wide Operating Range</a:t>
                      </a:r>
                      <a:endParaRPr/>
                    </a:p>
                  </a:txBody>
                  <a:tcPr marT="91425" marB="91425" marR="91425" marL="91425"/>
                </a:tc>
                <a:tc>
                  <a:txBody>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 1.71 V to 3.8 V </a:t>
                      </a:r>
                      <a:endParaRPr sz="13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accent1"/>
                          </a:solidFill>
                          <a:latin typeface="Lato"/>
                          <a:ea typeface="Lato"/>
                          <a:cs typeface="Lato"/>
                          <a:sym typeface="Lato"/>
                        </a:rPr>
                        <a:t>-40 °C to +125 °C </a:t>
                      </a:r>
                      <a:endParaRPr sz="1300">
                        <a:solidFill>
                          <a:schemeClr val="accent1"/>
                        </a:solidFill>
                        <a:latin typeface="Lato"/>
                        <a:ea typeface="Lato"/>
                        <a:cs typeface="Lato"/>
                        <a:sym typeface="Lato"/>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Antenna</a:t>
                      </a:r>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SMA male 50 Ω</a:t>
                      </a:r>
                      <a:endParaRPr sz="1300">
                        <a:solidFill>
                          <a:schemeClr val="accent1"/>
                        </a:solidFill>
                        <a:latin typeface="Lato"/>
                        <a:ea typeface="Lato"/>
                        <a:cs typeface="Lato"/>
                        <a:sym typeface="Lato"/>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Power Max</a:t>
                      </a:r>
                      <a:endParaRPr sz="1300">
                        <a:solidFill>
                          <a:schemeClr val="accent1"/>
                        </a:solidFill>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13</a:t>
                      </a:r>
                      <a:r>
                        <a:rPr lang="en" sz="1300">
                          <a:solidFill>
                            <a:schemeClr val="accent1"/>
                          </a:solidFill>
                          <a:latin typeface="Lato"/>
                          <a:ea typeface="Lato"/>
                          <a:cs typeface="Lato"/>
                          <a:sym typeface="Lato"/>
                        </a:rPr>
                        <a:t> dBm - 20mW</a:t>
                      </a:r>
                      <a:endParaRPr sz="1300">
                        <a:solidFill>
                          <a:schemeClr val="accent1"/>
                        </a:solidFill>
                        <a:latin typeface="Lato"/>
                        <a:ea typeface="Lato"/>
                        <a:cs typeface="Lato"/>
                        <a:sym typeface="Lato"/>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Frequencies</a:t>
                      </a:r>
                      <a:endParaRPr sz="1300">
                        <a:solidFill>
                          <a:schemeClr val="accent1"/>
                        </a:solidFill>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915 ISM band (902-928 MHz)</a:t>
                      </a:r>
                      <a:endParaRPr sz="1300">
                        <a:solidFill>
                          <a:schemeClr val="accent1"/>
                        </a:solidFill>
                        <a:latin typeface="Lato"/>
                        <a:ea typeface="Lato"/>
                        <a:cs typeface="Lato"/>
                        <a:sym typeface="Lato"/>
                      </a:endParaRPr>
                    </a:p>
                  </a:txBody>
                  <a:tcPr marT="91425" marB="91425" marR="91425" marL="91425"/>
                </a:tc>
              </a:tr>
            </a:tbl>
          </a:graphicData>
        </a:graphic>
      </p:graphicFrame>
      <p:pic>
        <p:nvPicPr>
          <p:cNvPr id="137" name="Google Shape;137;p19"/>
          <p:cNvPicPr preferRelativeResize="0"/>
          <p:nvPr/>
        </p:nvPicPr>
        <p:blipFill>
          <a:blip r:embed="rId3">
            <a:alphaModFix/>
          </a:blip>
          <a:stretch>
            <a:fillRect/>
          </a:stretch>
        </p:blipFill>
        <p:spPr>
          <a:xfrm>
            <a:off x="5837334" y="3666175"/>
            <a:ext cx="1596791" cy="131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3">
            <a:alphaModFix/>
          </a:blip>
          <a:srcRect b="0" l="13873" r="15199" t="0"/>
          <a:stretch/>
        </p:blipFill>
        <p:spPr>
          <a:xfrm flipH="1" rot="5400000">
            <a:off x="5868837" y="3482412"/>
            <a:ext cx="1252326" cy="1765701"/>
          </a:xfrm>
          <a:prstGeom prst="rect">
            <a:avLst/>
          </a:prstGeom>
          <a:noFill/>
          <a:ln>
            <a:noFill/>
          </a:ln>
        </p:spPr>
      </p:pic>
      <p:sp>
        <p:nvSpPr>
          <p:cNvPr id="143" name="Google Shape;14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t>
            </a:r>
            <a:r>
              <a:rPr lang="en"/>
              <a:t>Specifications of </a:t>
            </a:r>
            <a:r>
              <a:rPr lang="en" u="sng"/>
              <a:t>Control</a:t>
            </a:r>
            <a:r>
              <a:rPr lang="en"/>
              <a:t> module</a:t>
            </a:r>
            <a:endParaRPr/>
          </a:p>
        </p:txBody>
      </p:sp>
      <p:sp>
        <p:nvSpPr>
          <p:cNvPr id="144" name="Google Shape;144;p20"/>
          <p:cNvSpPr txBox="1"/>
          <p:nvPr>
            <p:ph idx="1" type="body"/>
          </p:nvPr>
        </p:nvSpPr>
        <p:spPr>
          <a:xfrm>
            <a:off x="4572000" y="2118775"/>
            <a:ext cx="3846000" cy="223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Baseline Current draw 3.3V</a:t>
            </a:r>
            <a:endParaRPr/>
          </a:p>
          <a:p>
            <a:pPr indent="-298450" lvl="1" marL="914400" rtl="0" algn="l">
              <a:spcBef>
                <a:spcPts val="0"/>
              </a:spcBef>
              <a:spcAft>
                <a:spcPts val="0"/>
              </a:spcAft>
              <a:buSzPts val="1100"/>
              <a:buChar char="○"/>
            </a:pPr>
            <a:r>
              <a:rPr lang="en"/>
              <a:t>Sleep draw is .8mA</a:t>
            </a:r>
            <a:endParaRPr/>
          </a:p>
          <a:p>
            <a:pPr indent="-298450" lvl="1" marL="914400" rtl="0" algn="l">
              <a:spcBef>
                <a:spcPts val="0"/>
              </a:spcBef>
              <a:spcAft>
                <a:spcPts val="0"/>
              </a:spcAft>
              <a:buSzPts val="1100"/>
              <a:buChar char="○"/>
            </a:pPr>
            <a:r>
              <a:rPr lang="en"/>
              <a:t>RF Tx off draw is 40mA</a:t>
            </a:r>
            <a:endParaRPr/>
          </a:p>
          <a:p>
            <a:pPr indent="-298450" lvl="1" marL="914400" rtl="0" algn="l">
              <a:spcBef>
                <a:spcPts val="0"/>
              </a:spcBef>
              <a:spcAft>
                <a:spcPts val="0"/>
              </a:spcAft>
              <a:buSzPts val="1100"/>
              <a:buChar char="○"/>
            </a:pPr>
            <a:r>
              <a:rPr lang="en"/>
              <a:t>RF Tx on draw is 160mA</a:t>
            </a:r>
            <a:endParaRPr/>
          </a:p>
          <a:p>
            <a:pPr indent="-298450" lvl="1" marL="914400" rtl="0" algn="l">
              <a:spcBef>
                <a:spcPts val="0"/>
              </a:spcBef>
              <a:spcAft>
                <a:spcPts val="0"/>
              </a:spcAft>
              <a:buSzPts val="1100"/>
              <a:buChar char="○"/>
            </a:pPr>
            <a:r>
              <a:rPr lang="en"/>
              <a:t>RF Tx off, Wifi/BT on draw 240mA</a:t>
            </a:r>
            <a:endParaRPr/>
          </a:p>
          <a:p>
            <a:pPr indent="-311150" lvl="0" marL="457200" rtl="0" algn="l">
              <a:spcBef>
                <a:spcPts val="0"/>
              </a:spcBef>
              <a:spcAft>
                <a:spcPts val="0"/>
              </a:spcAft>
              <a:buSzPts val="1300"/>
              <a:buChar char="●"/>
            </a:pPr>
            <a:r>
              <a:rPr lang="en"/>
              <a:t>External power budget 6V</a:t>
            </a:r>
            <a:endParaRPr/>
          </a:p>
          <a:p>
            <a:pPr indent="-298450" lvl="1" marL="914400" rtl="0" algn="l">
              <a:spcBef>
                <a:spcPts val="0"/>
              </a:spcBef>
              <a:spcAft>
                <a:spcPts val="0"/>
              </a:spcAft>
              <a:buSzPts val="1100"/>
              <a:buChar char="○"/>
            </a:pPr>
            <a:r>
              <a:rPr lang="en"/>
              <a:t>1A peak draw to peripheral devices</a:t>
            </a:r>
            <a:endParaRPr/>
          </a:p>
        </p:txBody>
      </p:sp>
      <p:sp>
        <p:nvSpPr>
          <p:cNvPr id="145" name="Google Shape;14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6" name="Google Shape;146;p20"/>
          <p:cNvGraphicFramePr/>
          <p:nvPr/>
        </p:nvGraphicFramePr>
        <p:xfrm>
          <a:off x="729450" y="2045425"/>
          <a:ext cx="3000000" cy="3000000"/>
        </p:xfrm>
        <a:graphic>
          <a:graphicData uri="http://schemas.openxmlformats.org/drawingml/2006/table">
            <a:tbl>
              <a:tblPr>
                <a:noFill/>
                <a:tableStyleId>{78E92413-1614-4487-9B59-AA9EFC33BF9A}</a:tableStyleId>
              </a:tblPr>
              <a:tblGrid>
                <a:gridCol w="1654425"/>
                <a:gridCol w="1654425"/>
              </a:tblGrid>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Microcontroller </a:t>
                      </a:r>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ESP 32</a:t>
                      </a:r>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Communication I/O Protocols</a:t>
                      </a:r>
                      <a:endParaRPr sz="1300">
                        <a:solidFill>
                          <a:schemeClr val="accent1"/>
                        </a:solidFill>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SPI, I2C, WiFi, BT UART</a:t>
                      </a:r>
                      <a:endParaRPr sz="1300">
                        <a:solidFill>
                          <a:schemeClr val="accent1"/>
                        </a:solidFill>
                        <a:latin typeface="Lato"/>
                        <a:ea typeface="Lato"/>
                        <a:cs typeface="Lato"/>
                        <a:sym typeface="Lato"/>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Power Supply</a:t>
                      </a:r>
                      <a:endParaRPr sz="1300">
                        <a:solidFill>
                          <a:schemeClr val="accent1"/>
                        </a:solidFill>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6V → 5V → 3.3V</a:t>
                      </a:r>
                      <a:endParaRPr sz="1300">
                        <a:solidFill>
                          <a:schemeClr val="accent1"/>
                        </a:solidFill>
                        <a:latin typeface="Lato"/>
                        <a:ea typeface="Lato"/>
                        <a:cs typeface="Lato"/>
                        <a:sym typeface="Lato"/>
                      </a:endParaRPr>
                    </a:p>
                  </a:txBody>
                  <a:tcPr marT="91425" marB="91425" marR="91425" marL="91425"/>
                </a:tc>
              </a:tr>
              <a:tr h="429800">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Testes Modules</a:t>
                      </a:r>
                      <a:endParaRPr sz="1300">
                        <a:solidFill>
                          <a:schemeClr val="accent1"/>
                        </a:solidFill>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Camera, Display, GPS, Battery, and Environment Sensor</a:t>
                      </a:r>
                      <a:endParaRPr sz="1300">
                        <a:solidFill>
                          <a:schemeClr val="accen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Block Diagram</a:t>
            </a:r>
            <a:endParaRPr sz="3000"/>
          </a:p>
        </p:txBody>
      </p:sp>
      <p:sp>
        <p:nvSpPr>
          <p:cNvPr id="152" name="Google Shape;152;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53" name="Google Shape;153;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4" name="Google Shape;154;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